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pen Sauce Bold" charset="1" panose="00000800000000000000"/>
      <p:regular r:id="rId28"/>
    </p:embeddedFont>
    <p:embeddedFont>
      <p:font typeface="Open Sauce"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815061" y="1653172"/>
            <a:ext cx="7234999" cy="7234999"/>
          </a:xfrm>
          <a:custGeom>
            <a:avLst/>
            <a:gdLst/>
            <a:ahLst/>
            <a:cxnLst/>
            <a:rect r="r" b="b" t="t" l="l"/>
            <a:pathLst>
              <a:path h="7234999" w="7234999">
                <a:moveTo>
                  <a:pt x="0" y="0"/>
                </a:moveTo>
                <a:lnTo>
                  <a:pt x="7234999" y="0"/>
                </a:lnTo>
                <a:lnTo>
                  <a:pt x="7234999" y="7234999"/>
                </a:lnTo>
                <a:lnTo>
                  <a:pt x="0" y="7234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2488770" y="2326894"/>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996" t="0" r="-38996" b="0"/>
              </a:stretch>
            </a:blipFill>
          </p:spPr>
        </p:sp>
      </p:grpSp>
      <p:sp>
        <p:nvSpPr>
          <p:cNvPr name="Freeform 9" id="9"/>
          <p:cNvSpPr/>
          <p:nvPr/>
        </p:nvSpPr>
        <p:spPr>
          <a:xfrm flipH="false" flipV="false" rot="0">
            <a:off x="737935" y="503656"/>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060063" y="2771615"/>
            <a:ext cx="47625" cy="5024181"/>
            <a:chOff x="0" y="0"/>
            <a:chExt cx="12543" cy="1323241"/>
          </a:xfrm>
        </p:grpSpPr>
        <p:sp>
          <p:nvSpPr>
            <p:cNvPr name="Freeform 11" id="11"/>
            <p:cNvSpPr/>
            <p:nvPr/>
          </p:nvSpPr>
          <p:spPr>
            <a:xfrm flipH="false" flipV="false" rot="0">
              <a:off x="0" y="0"/>
              <a:ext cx="12543" cy="1323241"/>
            </a:xfrm>
            <a:custGeom>
              <a:avLst/>
              <a:gdLst/>
              <a:ahLst/>
              <a:cxnLst/>
              <a:rect r="r" b="b" t="t" l="l"/>
              <a:pathLst>
                <a:path h="1323241" w="12543">
                  <a:moveTo>
                    <a:pt x="0" y="0"/>
                  </a:moveTo>
                  <a:lnTo>
                    <a:pt x="12543" y="0"/>
                  </a:lnTo>
                  <a:lnTo>
                    <a:pt x="12543" y="1323241"/>
                  </a:lnTo>
                  <a:lnTo>
                    <a:pt x="0" y="1323241"/>
                  </a:lnTo>
                  <a:close/>
                </a:path>
              </a:pathLst>
            </a:custGeom>
            <a:solidFill>
              <a:srgbClr val="123D33"/>
            </a:solidFill>
            <a:ln cap="sq">
              <a:noFill/>
              <a:prstDash val="solid"/>
              <a:miter/>
            </a:ln>
          </p:spPr>
        </p:sp>
        <p:sp>
          <p:nvSpPr>
            <p:cNvPr name="TextBox 12" id="12"/>
            <p:cNvSpPr txBox="true"/>
            <p:nvPr/>
          </p:nvSpPr>
          <p:spPr>
            <a:xfrm>
              <a:off x="0" y="-19050"/>
              <a:ext cx="12543" cy="134229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3" id="13"/>
          <p:cNvSpPr txBox="true"/>
          <p:nvPr/>
        </p:nvSpPr>
        <p:spPr>
          <a:xfrm rot="0">
            <a:off x="1602031" y="2193544"/>
            <a:ext cx="7214594" cy="1210110"/>
          </a:xfrm>
          <a:prstGeom prst="rect">
            <a:avLst/>
          </a:prstGeom>
        </p:spPr>
        <p:txBody>
          <a:bodyPr anchor="t" rtlCol="false" tIns="0" lIns="0" bIns="0" rIns="0">
            <a:spAutoFit/>
          </a:bodyPr>
          <a:lstStyle/>
          <a:p>
            <a:pPr algn="l">
              <a:lnSpc>
                <a:spcPts val="9950"/>
              </a:lnSpc>
            </a:pPr>
            <a:r>
              <a:rPr lang="en-US" sz="7107" spc="-142">
                <a:solidFill>
                  <a:srgbClr val="035D61"/>
                </a:solidFill>
                <a:latin typeface="Open Sauce Bold"/>
                <a:ea typeface="Open Sauce Bold"/>
                <a:cs typeface="Open Sauce Bold"/>
                <a:sym typeface="Open Sauce Bold"/>
              </a:rPr>
              <a:t>MIXMATICPRO</a:t>
            </a:r>
          </a:p>
        </p:txBody>
      </p:sp>
      <p:sp>
        <p:nvSpPr>
          <p:cNvPr name="TextBox 14" id="14"/>
          <p:cNvSpPr txBox="true"/>
          <p:nvPr/>
        </p:nvSpPr>
        <p:spPr>
          <a:xfrm rot="0">
            <a:off x="1602031" y="4241055"/>
            <a:ext cx="10936030" cy="5506785"/>
          </a:xfrm>
          <a:prstGeom prst="rect">
            <a:avLst/>
          </a:prstGeom>
        </p:spPr>
        <p:txBody>
          <a:bodyPr anchor="t" rtlCol="false" tIns="0" lIns="0" bIns="0" rIns="0">
            <a:spAutoFit/>
          </a:bodyPr>
          <a:lstStyle/>
          <a:p>
            <a:pPr algn="l">
              <a:lnSpc>
                <a:spcPts val="14626"/>
              </a:lnSpc>
            </a:pPr>
            <a:r>
              <a:rPr lang="en-US" sz="10447" spc="-208">
                <a:solidFill>
                  <a:srgbClr val="035D61"/>
                </a:solidFill>
                <a:latin typeface="Open Sauce"/>
                <a:ea typeface="Open Sauce"/>
                <a:cs typeface="Open Sauce"/>
                <a:sym typeface="Open Sauce"/>
              </a:rPr>
              <a:t>MOCKTAIL MACHINE</a:t>
            </a:r>
          </a:p>
          <a:p>
            <a:pPr algn="l">
              <a:lnSpc>
                <a:spcPts val="14626"/>
              </a:lnSpc>
            </a:pPr>
          </a:p>
        </p:txBody>
      </p:sp>
      <p:sp>
        <p:nvSpPr>
          <p:cNvPr name="TextBox 15" id="15"/>
          <p:cNvSpPr txBox="true"/>
          <p:nvPr/>
        </p:nvSpPr>
        <p:spPr>
          <a:xfrm rot="0">
            <a:off x="2368874" y="720651"/>
            <a:ext cx="3897258" cy="423569"/>
          </a:xfrm>
          <a:prstGeom prst="rect">
            <a:avLst/>
          </a:prstGeom>
        </p:spPr>
        <p:txBody>
          <a:bodyPr anchor="t" rtlCol="false" tIns="0" lIns="0" bIns="0" rIns="0">
            <a:spAutoFit/>
          </a:bodyPr>
          <a:lstStyle/>
          <a:p>
            <a:pPr algn="l">
              <a:lnSpc>
                <a:spcPts val="3287"/>
              </a:lnSpc>
            </a:pPr>
            <a:r>
              <a:rPr lang="en-US" sz="2859" spc="-57">
                <a:solidFill>
                  <a:srgbClr val="106861"/>
                </a:solidFill>
                <a:latin typeface="Open Sauce"/>
                <a:ea typeface="Open Sauce"/>
                <a:cs typeface="Open Sauce"/>
                <a:sym typeface="Open Sauce"/>
              </a:rPr>
              <a:t>Group number 43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996028" y="2689297"/>
            <a:ext cx="15263272" cy="6675733"/>
          </a:xfrm>
          <a:custGeom>
            <a:avLst/>
            <a:gdLst/>
            <a:ahLst/>
            <a:cxnLst/>
            <a:rect r="r" b="b" t="t" l="l"/>
            <a:pathLst>
              <a:path h="6675733" w="15263272">
                <a:moveTo>
                  <a:pt x="0" y="0"/>
                </a:moveTo>
                <a:lnTo>
                  <a:pt x="15263272" y="0"/>
                </a:lnTo>
                <a:lnTo>
                  <a:pt x="15263272" y="6675734"/>
                </a:lnTo>
                <a:lnTo>
                  <a:pt x="0" y="6675734"/>
                </a:lnTo>
                <a:lnTo>
                  <a:pt x="0" y="0"/>
                </a:lnTo>
                <a:close/>
              </a:path>
            </a:pathLst>
          </a:custGeom>
          <a:blipFill>
            <a:blip r:embed="rId4"/>
            <a:stretch>
              <a:fillRect l="0" t="-3106" r="0" b="0"/>
            </a:stretch>
          </a:blipFill>
        </p:spPr>
      </p:sp>
      <p:sp>
        <p:nvSpPr>
          <p:cNvPr name="TextBox 7" id="7"/>
          <p:cNvSpPr txBox="true"/>
          <p:nvPr/>
        </p:nvSpPr>
        <p:spPr>
          <a:xfrm rot="0">
            <a:off x="1397203" y="587277"/>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224090C-Jayasuriya M.D.I</a:t>
            </a:r>
          </a:p>
        </p:txBody>
      </p:sp>
      <p:sp>
        <p:nvSpPr>
          <p:cNvPr name="TextBox 8" id="8"/>
          <p:cNvSpPr txBox="true"/>
          <p:nvPr/>
        </p:nvSpPr>
        <p:spPr>
          <a:xfrm rot="0">
            <a:off x="17695909" y="9551671"/>
            <a:ext cx="27654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9</a:t>
            </a:r>
          </a:p>
        </p:txBody>
      </p:sp>
      <p:sp>
        <p:nvSpPr>
          <p:cNvPr name="TextBox 9" id="9"/>
          <p:cNvSpPr txBox="true"/>
          <p:nvPr/>
        </p:nvSpPr>
        <p:spPr>
          <a:xfrm rot="0">
            <a:off x="1397203" y="1595425"/>
            <a:ext cx="10429509"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Setting up the ultrasonic sensor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8883" y="669739"/>
            <a:ext cx="909817" cy="727854"/>
          </a:xfrm>
          <a:custGeom>
            <a:avLst/>
            <a:gdLst/>
            <a:ahLst/>
            <a:cxnLst/>
            <a:rect r="r" b="b" t="t" l="l"/>
            <a:pathLst>
              <a:path h="727854" w="909817">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690888" y="3232874"/>
            <a:ext cx="7005021" cy="3821253"/>
          </a:xfrm>
          <a:custGeom>
            <a:avLst/>
            <a:gdLst/>
            <a:ahLst/>
            <a:cxnLst/>
            <a:rect r="r" b="b" t="t" l="l"/>
            <a:pathLst>
              <a:path h="3821253" w="7005021">
                <a:moveTo>
                  <a:pt x="0" y="0"/>
                </a:moveTo>
                <a:lnTo>
                  <a:pt x="7005021" y="0"/>
                </a:lnTo>
                <a:lnTo>
                  <a:pt x="7005021" y="3821252"/>
                </a:lnTo>
                <a:lnTo>
                  <a:pt x="0" y="3821252"/>
                </a:lnTo>
                <a:lnTo>
                  <a:pt x="0" y="0"/>
                </a:lnTo>
                <a:close/>
              </a:path>
            </a:pathLst>
          </a:custGeom>
          <a:blipFill>
            <a:blip r:embed="rId4"/>
            <a:stretch>
              <a:fillRect l="-6922" t="-1258" r="0" b="-1258"/>
            </a:stretch>
          </a:blipFill>
        </p:spPr>
      </p:sp>
      <p:sp>
        <p:nvSpPr>
          <p:cNvPr name="TextBox 7" id="7"/>
          <p:cNvSpPr txBox="true"/>
          <p:nvPr/>
        </p:nvSpPr>
        <p:spPr>
          <a:xfrm rot="0">
            <a:off x="1397203" y="588981"/>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224235D - Hafza T.R.F</a:t>
            </a:r>
          </a:p>
        </p:txBody>
      </p:sp>
      <p:sp>
        <p:nvSpPr>
          <p:cNvPr name="TextBox 8" id="8"/>
          <p:cNvSpPr txBox="true"/>
          <p:nvPr/>
        </p:nvSpPr>
        <p:spPr>
          <a:xfrm rot="0">
            <a:off x="459491" y="4213949"/>
            <a:ext cx="8962312" cy="2929412"/>
          </a:xfrm>
          <a:prstGeom prst="rect">
            <a:avLst/>
          </a:prstGeom>
        </p:spPr>
        <p:txBody>
          <a:bodyPr anchor="t" rtlCol="false" tIns="0" lIns="0" bIns="0" rIns="0">
            <a:spAutoFit/>
          </a:bodyPr>
          <a:lstStyle/>
          <a:p>
            <a:pPr algn="l" marL="807444" indent="-403722" lvl="1">
              <a:lnSpc>
                <a:spcPts val="5871"/>
              </a:lnSpc>
              <a:buFont typeface="Arial"/>
              <a:buChar char="•"/>
            </a:pPr>
            <a:r>
              <a:rPr lang="en-US" sz="3739" spc="48">
                <a:solidFill>
                  <a:srgbClr val="000000"/>
                </a:solidFill>
                <a:latin typeface="Open Sauce"/>
                <a:ea typeface="Open Sauce"/>
                <a:cs typeface="Open Sauce"/>
                <a:sym typeface="Open Sauce"/>
              </a:rPr>
              <a:t>Setting up the IR sensor  to detect whether the cup is available</a:t>
            </a:r>
          </a:p>
          <a:p>
            <a:pPr algn="l">
              <a:lnSpc>
                <a:spcPts val="5871"/>
              </a:lnSpc>
            </a:pPr>
          </a:p>
          <a:p>
            <a:pPr algn="l" marL="807444" indent="-403722" lvl="1">
              <a:lnSpc>
                <a:spcPts val="5871"/>
              </a:lnSpc>
              <a:buFont typeface="Arial"/>
              <a:buChar char="•"/>
            </a:pPr>
            <a:r>
              <a:rPr lang="en-US" sz="3739" spc="48">
                <a:solidFill>
                  <a:srgbClr val="000000"/>
                </a:solidFill>
                <a:latin typeface="Open Sauce"/>
                <a:ea typeface="Open Sauce"/>
                <a:cs typeface="Open Sauce"/>
                <a:sym typeface="Open Sauce"/>
              </a:rPr>
              <a:t>Cleaning process implementation</a:t>
            </a:r>
          </a:p>
        </p:txBody>
      </p:sp>
      <p:sp>
        <p:nvSpPr>
          <p:cNvPr name="TextBox 9" id="9"/>
          <p:cNvSpPr txBox="true"/>
          <p:nvPr/>
        </p:nvSpPr>
        <p:spPr>
          <a:xfrm rot="0">
            <a:off x="1028700" y="2424261"/>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503022"/>
                </a:solidFill>
                <a:latin typeface="Open Sauce Bold"/>
                <a:ea typeface="Open Sauce Bold"/>
                <a:cs typeface="Open Sauce Bold"/>
                <a:sym typeface="Open Sauce Bold"/>
              </a:rPr>
              <a:t>Responsibilities</a:t>
            </a:r>
          </a:p>
        </p:txBody>
      </p:sp>
      <p:sp>
        <p:nvSpPr>
          <p:cNvPr name="TextBox 10" id="10"/>
          <p:cNvSpPr txBox="true"/>
          <p:nvPr/>
        </p:nvSpPr>
        <p:spPr>
          <a:xfrm rot="0">
            <a:off x="17600024" y="9551671"/>
            <a:ext cx="46831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2575" y="2527780"/>
            <a:ext cx="12922851" cy="6463610"/>
          </a:xfrm>
          <a:custGeom>
            <a:avLst/>
            <a:gdLst/>
            <a:ahLst/>
            <a:cxnLst/>
            <a:rect r="r" b="b" t="t" l="l"/>
            <a:pathLst>
              <a:path h="6463610" w="12922851">
                <a:moveTo>
                  <a:pt x="0" y="0"/>
                </a:moveTo>
                <a:lnTo>
                  <a:pt x="12922850" y="0"/>
                </a:lnTo>
                <a:lnTo>
                  <a:pt x="12922850" y="6463610"/>
                </a:lnTo>
                <a:lnTo>
                  <a:pt x="0" y="6463610"/>
                </a:lnTo>
                <a:lnTo>
                  <a:pt x="0" y="0"/>
                </a:lnTo>
                <a:close/>
              </a:path>
            </a:pathLst>
          </a:custGeom>
          <a:blipFill>
            <a:blip r:embed="rId4"/>
            <a:stretch>
              <a:fillRect l="0" t="-5201" r="0" b="-4358"/>
            </a:stretch>
          </a:blipFill>
        </p:spPr>
      </p:sp>
      <p:sp>
        <p:nvSpPr>
          <p:cNvPr name="TextBox 7" id="7"/>
          <p:cNvSpPr txBox="true"/>
          <p:nvPr/>
        </p:nvSpPr>
        <p:spPr>
          <a:xfrm rot="0">
            <a:off x="17645744" y="9551671"/>
            <a:ext cx="376872"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11</a:t>
            </a:r>
          </a:p>
        </p:txBody>
      </p:sp>
      <p:sp>
        <p:nvSpPr>
          <p:cNvPr name="TextBox 8" id="8"/>
          <p:cNvSpPr txBox="true"/>
          <p:nvPr/>
        </p:nvSpPr>
        <p:spPr>
          <a:xfrm rot="0">
            <a:off x="1397203" y="588981"/>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224235D - Hafza T.R.F</a:t>
            </a:r>
          </a:p>
        </p:txBody>
      </p:sp>
      <p:sp>
        <p:nvSpPr>
          <p:cNvPr name="TextBox 9" id="9"/>
          <p:cNvSpPr txBox="true"/>
          <p:nvPr/>
        </p:nvSpPr>
        <p:spPr>
          <a:xfrm rot="0">
            <a:off x="1397203" y="1311868"/>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Setting up the IR sensor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573791"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72059" y="2143943"/>
            <a:ext cx="6001461" cy="5572426"/>
          </a:xfrm>
          <a:custGeom>
            <a:avLst/>
            <a:gdLst/>
            <a:ahLst/>
            <a:cxnLst/>
            <a:rect r="r" b="b" t="t" l="l"/>
            <a:pathLst>
              <a:path h="5572426" w="6001461">
                <a:moveTo>
                  <a:pt x="0" y="0"/>
                </a:moveTo>
                <a:lnTo>
                  <a:pt x="6001461" y="0"/>
                </a:lnTo>
                <a:lnTo>
                  <a:pt x="6001461" y="5572426"/>
                </a:lnTo>
                <a:lnTo>
                  <a:pt x="0" y="5572426"/>
                </a:lnTo>
                <a:lnTo>
                  <a:pt x="0" y="0"/>
                </a:lnTo>
                <a:close/>
              </a:path>
            </a:pathLst>
          </a:custGeom>
          <a:blipFill>
            <a:blip r:embed="rId4"/>
            <a:stretch>
              <a:fillRect l="0" t="-7593" r="0" b="-105"/>
            </a:stretch>
          </a:blipFill>
        </p:spPr>
      </p:sp>
      <p:sp>
        <p:nvSpPr>
          <p:cNvPr name="TextBox 7" id="7"/>
          <p:cNvSpPr txBox="true"/>
          <p:nvPr/>
        </p:nvSpPr>
        <p:spPr>
          <a:xfrm rot="0">
            <a:off x="1784622" y="584014"/>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224150L - Perera W.T.S</a:t>
            </a:r>
          </a:p>
        </p:txBody>
      </p:sp>
      <p:sp>
        <p:nvSpPr>
          <p:cNvPr name="TextBox 8" id="8"/>
          <p:cNvSpPr txBox="true"/>
          <p:nvPr/>
        </p:nvSpPr>
        <p:spPr>
          <a:xfrm rot="0">
            <a:off x="1028700" y="3656481"/>
            <a:ext cx="9154637" cy="5802963"/>
          </a:xfrm>
          <a:prstGeom prst="rect">
            <a:avLst/>
          </a:prstGeom>
        </p:spPr>
        <p:txBody>
          <a:bodyPr anchor="t" rtlCol="false" tIns="0" lIns="0" bIns="0" rIns="0">
            <a:spAutoFit/>
          </a:bodyPr>
          <a:lstStyle/>
          <a:p>
            <a:pPr algn="l" marL="709641" indent="-354821" lvl="1">
              <a:lnSpc>
                <a:spcPts val="4601"/>
              </a:lnSpc>
              <a:buFont typeface="Arial"/>
              <a:buChar char="•"/>
            </a:pPr>
            <a:r>
              <a:rPr lang="en-US" sz="3286">
                <a:solidFill>
                  <a:srgbClr val="000000"/>
                </a:solidFill>
                <a:latin typeface="Open Sauce"/>
                <a:ea typeface="Open Sauce"/>
                <a:cs typeface="Open Sauce"/>
                <a:sym typeface="Open Sauce"/>
              </a:rPr>
              <a:t>Setting up the DC pumps using relays</a:t>
            </a:r>
          </a:p>
          <a:p>
            <a:pPr algn="l">
              <a:lnSpc>
                <a:spcPts val="4601"/>
              </a:lnSpc>
            </a:pPr>
          </a:p>
          <a:p>
            <a:pPr algn="l" marL="709641" indent="-354821" lvl="1">
              <a:lnSpc>
                <a:spcPts val="4601"/>
              </a:lnSpc>
              <a:buFont typeface="Arial"/>
              <a:buChar char="•"/>
            </a:pPr>
            <a:r>
              <a:rPr lang="en-US" sz="3286">
                <a:solidFill>
                  <a:srgbClr val="000000"/>
                </a:solidFill>
                <a:latin typeface="Open Sauce"/>
                <a:ea typeface="Open Sauce"/>
                <a:cs typeface="Open Sauce"/>
                <a:sym typeface="Open Sauce"/>
              </a:rPr>
              <a:t>Implementing</a:t>
            </a:r>
            <a:r>
              <a:rPr lang="en-US" sz="3286">
                <a:solidFill>
                  <a:srgbClr val="000000"/>
                </a:solidFill>
                <a:latin typeface="Open Sauce"/>
                <a:ea typeface="Open Sauce"/>
                <a:cs typeface="Open Sauce"/>
                <a:sym typeface="Open Sauce"/>
              </a:rPr>
              <a:t> the capsule mechanism</a:t>
            </a:r>
          </a:p>
          <a:p>
            <a:pPr algn="l">
              <a:lnSpc>
                <a:spcPts val="4601"/>
              </a:lnSpc>
            </a:pPr>
          </a:p>
          <a:p>
            <a:pPr algn="l" marL="709641" indent="-354821" lvl="1">
              <a:lnSpc>
                <a:spcPts val="4601"/>
              </a:lnSpc>
              <a:buFont typeface="Arial"/>
              <a:buChar char="•"/>
            </a:pPr>
            <a:r>
              <a:rPr lang="en-US" sz="3286">
                <a:solidFill>
                  <a:srgbClr val="000000"/>
                </a:solidFill>
                <a:latin typeface="Open Sauce"/>
                <a:ea typeface="Open Sauce"/>
                <a:cs typeface="Open Sauce"/>
                <a:sym typeface="Open Sauce"/>
              </a:rPr>
              <a:t>Configuring Touch Display</a:t>
            </a:r>
          </a:p>
          <a:p>
            <a:pPr algn="l">
              <a:lnSpc>
                <a:spcPts val="4601"/>
              </a:lnSpc>
            </a:pPr>
          </a:p>
          <a:p>
            <a:pPr algn="l" marL="709641" indent="-354821" lvl="1">
              <a:lnSpc>
                <a:spcPts val="4601"/>
              </a:lnSpc>
              <a:buFont typeface="Arial"/>
              <a:buChar char="•"/>
            </a:pPr>
            <a:r>
              <a:rPr lang="en-US" sz="3286">
                <a:solidFill>
                  <a:srgbClr val="000000"/>
                </a:solidFill>
                <a:latin typeface="Open Sauce"/>
                <a:ea typeface="Open Sauce"/>
                <a:cs typeface="Open Sauce"/>
                <a:sym typeface="Open Sauce"/>
              </a:rPr>
              <a:t>Enclosure Design</a:t>
            </a:r>
          </a:p>
          <a:p>
            <a:pPr algn="l">
              <a:lnSpc>
                <a:spcPts val="4601"/>
              </a:lnSpc>
            </a:pPr>
          </a:p>
          <a:p>
            <a:pPr algn="l">
              <a:lnSpc>
                <a:spcPts val="4601"/>
              </a:lnSpc>
            </a:pPr>
          </a:p>
          <a:p>
            <a:pPr algn="l">
              <a:lnSpc>
                <a:spcPts val="4601"/>
              </a:lnSpc>
            </a:pPr>
          </a:p>
        </p:txBody>
      </p:sp>
      <p:sp>
        <p:nvSpPr>
          <p:cNvPr name="TextBox 9" id="9"/>
          <p:cNvSpPr txBox="true"/>
          <p:nvPr/>
        </p:nvSpPr>
        <p:spPr>
          <a:xfrm rot="0">
            <a:off x="1397203" y="2115485"/>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503022"/>
                </a:solidFill>
                <a:latin typeface="Open Sauce Bold"/>
                <a:ea typeface="Open Sauce Bold"/>
                <a:cs typeface="Open Sauce Bold"/>
                <a:sym typeface="Open Sauce Bold"/>
              </a:rPr>
              <a:t>Responsibilities</a:t>
            </a:r>
          </a:p>
        </p:txBody>
      </p:sp>
      <p:sp>
        <p:nvSpPr>
          <p:cNvPr name="TextBox 10" id="10"/>
          <p:cNvSpPr txBox="true"/>
          <p:nvPr/>
        </p:nvSpPr>
        <p:spPr>
          <a:xfrm rot="0">
            <a:off x="17604628" y="9551671"/>
            <a:ext cx="459105"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18001" y="2273159"/>
            <a:ext cx="11652864" cy="6598550"/>
          </a:xfrm>
          <a:custGeom>
            <a:avLst/>
            <a:gdLst/>
            <a:ahLst/>
            <a:cxnLst/>
            <a:rect r="r" b="b" t="t" l="l"/>
            <a:pathLst>
              <a:path h="6598550" w="11652864">
                <a:moveTo>
                  <a:pt x="0" y="0"/>
                </a:moveTo>
                <a:lnTo>
                  <a:pt x="11652865" y="0"/>
                </a:lnTo>
                <a:lnTo>
                  <a:pt x="11652865" y="6598549"/>
                </a:lnTo>
                <a:lnTo>
                  <a:pt x="0" y="6598549"/>
                </a:lnTo>
                <a:lnTo>
                  <a:pt x="0" y="0"/>
                </a:lnTo>
                <a:close/>
              </a:path>
            </a:pathLst>
          </a:custGeom>
          <a:blipFill>
            <a:blip r:embed="rId4"/>
            <a:stretch>
              <a:fillRect l="0" t="-4820" r="0" b="-2783"/>
            </a:stretch>
          </a:blipFill>
        </p:spPr>
      </p:sp>
      <p:sp>
        <p:nvSpPr>
          <p:cNvPr name="TextBox 7" id="7"/>
          <p:cNvSpPr txBox="true"/>
          <p:nvPr/>
        </p:nvSpPr>
        <p:spPr>
          <a:xfrm rot="0">
            <a:off x="17601691" y="9551671"/>
            <a:ext cx="46497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13</a:t>
            </a:r>
          </a:p>
        </p:txBody>
      </p:sp>
      <p:sp>
        <p:nvSpPr>
          <p:cNvPr name="TextBox 8" id="8"/>
          <p:cNvSpPr txBox="true"/>
          <p:nvPr/>
        </p:nvSpPr>
        <p:spPr>
          <a:xfrm rot="0">
            <a:off x="1784622" y="314867"/>
            <a:ext cx="7746797" cy="713833"/>
          </a:xfrm>
          <a:prstGeom prst="rect">
            <a:avLst/>
          </a:prstGeom>
        </p:spPr>
        <p:txBody>
          <a:bodyPr anchor="t" rtlCol="false" tIns="0" lIns="0" bIns="0" rIns="0">
            <a:spAutoFit/>
          </a:bodyPr>
          <a:lstStyle/>
          <a:p>
            <a:pPr algn="l" marL="0" indent="0" lvl="0">
              <a:lnSpc>
                <a:spcPts val="5804"/>
              </a:lnSpc>
              <a:spcBef>
                <a:spcPct val="0"/>
              </a:spcBef>
            </a:pPr>
            <a:r>
              <a:rPr lang="en-US" sz="4146" spc="-82">
                <a:solidFill>
                  <a:srgbClr val="FFFFFF"/>
                </a:solidFill>
                <a:latin typeface="Open Sauce Bold"/>
                <a:ea typeface="Open Sauce Bold"/>
                <a:cs typeface="Open Sauce Bold"/>
                <a:sym typeface="Open Sauce Bold"/>
              </a:rPr>
              <a:t>224150L - Perera W.T.S</a:t>
            </a:r>
          </a:p>
        </p:txBody>
      </p:sp>
      <p:sp>
        <p:nvSpPr>
          <p:cNvPr name="TextBox 9" id="9"/>
          <p:cNvSpPr txBox="true"/>
          <p:nvPr/>
        </p:nvSpPr>
        <p:spPr>
          <a:xfrm rot="0">
            <a:off x="1784622" y="1306902"/>
            <a:ext cx="12838221" cy="713833"/>
          </a:xfrm>
          <a:prstGeom prst="rect">
            <a:avLst/>
          </a:prstGeom>
        </p:spPr>
        <p:txBody>
          <a:bodyPr anchor="t" rtlCol="false" tIns="0" lIns="0" bIns="0" rIns="0">
            <a:spAutoFit/>
          </a:bodyPr>
          <a:lstStyle/>
          <a:p>
            <a:pPr algn="l" marL="0" indent="0" lvl="0">
              <a:lnSpc>
                <a:spcPts val="5804"/>
              </a:lnSpc>
              <a:spcBef>
                <a:spcPct val="0"/>
              </a:spcBef>
            </a:pPr>
            <a:r>
              <a:rPr lang="en-US" sz="4146" spc="-82">
                <a:solidFill>
                  <a:srgbClr val="FFFFFF"/>
                </a:solidFill>
                <a:latin typeface="Open Sauce Bold"/>
                <a:ea typeface="Open Sauce Bold"/>
                <a:cs typeface="Open Sauce Bold"/>
                <a:sym typeface="Open Sauce Bold"/>
              </a:rPr>
              <a:t>Setting up the DC pumps using relays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653342" y="-288253"/>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8883" y="669739"/>
            <a:ext cx="909817" cy="727854"/>
          </a:xfrm>
          <a:custGeom>
            <a:avLst/>
            <a:gdLst/>
            <a:ahLst/>
            <a:cxnLst/>
            <a:rect r="r" b="b" t="t" l="l"/>
            <a:pathLst>
              <a:path h="727854" w="909817">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87906" y="2317505"/>
            <a:ext cx="5903401" cy="5651989"/>
          </a:xfrm>
          <a:custGeom>
            <a:avLst/>
            <a:gdLst/>
            <a:ahLst/>
            <a:cxnLst/>
            <a:rect r="r" b="b" t="t" l="l"/>
            <a:pathLst>
              <a:path h="5651989" w="5903401">
                <a:moveTo>
                  <a:pt x="0" y="0"/>
                </a:moveTo>
                <a:lnTo>
                  <a:pt x="5903401" y="0"/>
                </a:lnTo>
                <a:lnTo>
                  <a:pt x="5903401" y="5651990"/>
                </a:lnTo>
                <a:lnTo>
                  <a:pt x="0" y="5651990"/>
                </a:lnTo>
                <a:lnTo>
                  <a:pt x="0" y="0"/>
                </a:lnTo>
                <a:close/>
              </a:path>
            </a:pathLst>
          </a:custGeom>
          <a:blipFill>
            <a:blip r:embed="rId4"/>
            <a:stretch>
              <a:fillRect l="0" t="-2224" r="0" b="-2224"/>
            </a:stretch>
          </a:blipFill>
        </p:spPr>
      </p:sp>
      <p:sp>
        <p:nvSpPr>
          <p:cNvPr name="TextBox 7" id="7"/>
          <p:cNvSpPr txBox="true"/>
          <p:nvPr/>
        </p:nvSpPr>
        <p:spPr>
          <a:xfrm rot="0">
            <a:off x="1227074" y="584014"/>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224061N - Gunathilake K.R.H.H</a:t>
            </a:r>
          </a:p>
        </p:txBody>
      </p:sp>
      <p:sp>
        <p:nvSpPr>
          <p:cNvPr name="TextBox 8" id="8"/>
          <p:cNvSpPr txBox="true"/>
          <p:nvPr/>
        </p:nvSpPr>
        <p:spPr>
          <a:xfrm rot="0">
            <a:off x="1227074" y="2196403"/>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503022"/>
                </a:solidFill>
                <a:latin typeface="Open Sauce Bold"/>
                <a:ea typeface="Open Sauce Bold"/>
                <a:cs typeface="Open Sauce Bold"/>
                <a:sym typeface="Open Sauce Bold"/>
              </a:rPr>
              <a:t>Responsibilities</a:t>
            </a:r>
          </a:p>
        </p:txBody>
      </p:sp>
      <p:sp>
        <p:nvSpPr>
          <p:cNvPr name="TextBox 9" id="9"/>
          <p:cNvSpPr txBox="true"/>
          <p:nvPr/>
        </p:nvSpPr>
        <p:spPr>
          <a:xfrm rot="0">
            <a:off x="1028700" y="3716403"/>
            <a:ext cx="9464824" cy="5802932"/>
          </a:xfrm>
          <a:prstGeom prst="rect">
            <a:avLst/>
          </a:prstGeom>
        </p:spPr>
        <p:txBody>
          <a:bodyPr anchor="t" rtlCol="false" tIns="0" lIns="0" bIns="0" rIns="0">
            <a:spAutoFit/>
          </a:bodyPr>
          <a:lstStyle/>
          <a:p>
            <a:pPr algn="l" marL="709905" indent="-354953" lvl="1">
              <a:lnSpc>
                <a:spcPts val="4603"/>
              </a:lnSpc>
              <a:buFont typeface="Arial"/>
              <a:buChar char="•"/>
            </a:pPr>
            <a:r>
              <a:rPr lang="en-US" sz="3288">
                <a:solidFill>
                  <a:srgbClr val="000000"/>
                </a:solidFill>
                <a:latin typeface="Open Sauce"/>
                <a:ea typeface="Open Sauce"/>
                <a:cs typeface="Open Sauce"/>
                <a:sym typeface="Open Sauce"/>
              </a:rPr>
              <a:t>Design and development of web app</a:t>
            </a:r>
          </a:p>
          <a:p>
            <a:pPr algn="l">
              <a:lnSpc>
                <a:spcPts val="4603"/>
              </a:lnSpc>
            </a:pPr>
          </a:p>
          <a:p>
            <a:pPr algn="l" marL="709905" indent="-354953" lvl="1">
              <a:lnSpc>
                <a:spcPts val="4603"/>
              </a:lnSpc>
              <a:buFont typeface="Arial"/>
              <a:buChar char="•"/>
            </a:pPr>
            <a:r>
              <a:rPr lang="en-US" sz="3288">
                <a:solidFill>
                  <a:srgbClr val="000000"/>
                </a:solidFill>
                <a:latin typeface="Open Sauce"/>
                <a:ea typeface="Open Sauce"/>
                <a:cs typeface="Open Sauce"/>
                <a:sym typeface="Open Sauce"/>
              </a:rPr>
              <a:t>Fetching Data from the web app to ESP8266</a:t>
            </a:r>
          </a:p>
          <a:p>
            <a:pPr algn="l">
              <a:lnSpc>
                <a:spcPts val="4603"/>
              </a:lnSpc>
            </a:pPr>
          </a:p>
          <a:p>
            <a:pPr algn="l" marL="709905" indent="-354953" lvl="1">
              <a:lnSpc>
                <a:spcPts val="4603"/>
              </a:lnSpc>
              <a:buFont typeface="Arial"/>
              <a:buChar char="•"/>
            </a:pPr>
            <a:r>
              <a:rPr lang="en-US" sz="3288">
                <a:solidFill>
                  <a:srgbClr val="000000"/>
                </a:solidFill>
                <a:latin typeface="Open Sauce"/>
                <a:ea typeface="Open Sauce"/>
                <a:cs typeface="Open Sauce"/>
                <a:sym typeface="Open Sauce"/>
              </a:rPr>
              <a:t>Transmitting data from ESP8266 to Arduino Mega through Seriel Communication</a:t>
            </a:r>
          </a:p>
          <a:p>
            <a:pPr algn="l">
              <a:lnSpc>
                <a:spcPts val="4603"/>
              </a:lnSpc>
            </a:pPr>
          </a:p>
          <a:p>
            <a:pPr algn="l" marL="709905" indent="-354953" lvl="1">
              <a:lnSpc>
                <a:spcPts val="4603"/>
              </a:lnSpc>
              <a:buFont typeface="Arial"/>
              <a:buChar char="•"/>
            </a:pPr>
            <a:r>
              <a:rPr lang="en-US" sz="3288">
                <a:solidFill>
                  <a:srgbClr val="000000"/>
                </a:solidFill>
                <a:latin typeface="Open Sauce"/>
                <a:ea typeface="Open Sauce"/>
                <a:cs typeface="Open Sauce"/>
                <a:sym typeface="Open Sauce"/>
              </a:rPr>
              <a:t>Configuring Touch Display</a:t>
            </a:r>
          </a:p>
        </p:txBody>
      </p:sp>
      <p:sp>
        <p:nvSpPr>
          <p:cNvPr name="TextBox 10" id="10"/>
          <p:cNvSpPr txBox="true"/>
          <p:nvPr/>
        </p:nvSpPr>
        <p:spPr>
          <a:xfrm rot="0">
            <a:off x="17604866" y="9551671"/>
            <a:ext cx="45862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107" y="3247304"/>
            <a:ext cx="8555545" cy="5030946"/>
          </a:xfrm>
          <a:custGeom>
            <a:avLst/>
            <a:gdLst/>
            <a:ahLst/>
            <a:cxnLst/>
            <a:rect r="r" b="b" t="t" l="l"/>
            <a:pathLst>
              <a:path h="5030946" w="8555545">
                <a:moveTo>
                  <a:pt x="0" y="0"/>
                </a:moveTo>
                <a:lnTo>
                  <a:pt x="8555544" y="0"/>
                </a:lnTo>
                <a:lnTo>
                  <a:pt x="8555544" y="5030946"/>
                </a:lnTo>
                <a:lnTo>
                  <a:pt x="0" y="5030946"/>
                </a:lnTo>
                <a:lnTo>
                  <a:pt x="0" y="0"/>
                </a:lnTo>
                <a:close/>
              </a:path>
            </a:pathLst>
          </a:custGeom>
          <a:blipFill>
            <a:blip r:embed="rId4"/>
            <a:stretch>
              <a:fillRect l="-2536" t="0" r="-2003" b="0"/>
            </a:stretch>
          </a:blipFill>
        </p:spPr>
      </p:sp>
      <p:sp>
        <p:nvSpPr>
          <p:cNvPr name="Freeform 7" id="7"/>
          <p:cNvSpPr/>
          <p:nvPr/>
        </p:nvSpPr>
        <p:spPr>
          <a:xfrm flipH="false" flipV="false" rot="0">
            <a:off x="9228490" y="3247304"/>
            <a:ext cx="8836910" cy="5030946"/>
          </a:xfrm>
          <a:custGeom>
            <a:avLst/>
            <a:gdLst/>
            <a:ahLst/>
            <a:cxnLst/>
            <a:rect r="r" b="b" t="t" l="l"/>
            <a:pathLst>
              <a:path h="5030946" w="8836910">
                <a:moveTo>
                  <a:pt x="0" y="0"/>
                </a:moveTo>
                <a:lnTo>
                  <a:pt x="8836910" y="0"/>
                </a:lnTo>
                <a:lnTo>
                  <a:pt x="8836910" y="5030946"/>
                </a:lnTo>
                <a:lnTo>
                  <a:pt x="0" y="5030946"/>
                </a:lnTo>
                <a:lnTo>
                  <a:pt x="0" y="0"/>
                </a:lnTo>
                <a:close/>
              </a:path>
            </a:pathLst>
          </a:custGeom>
          <a:blipFill>
            <a:blip r:embed="rId5"/>
            <a:stretch>
              <a:fillRect l="-605" t="0" r="-605" b="0"/>
            </a:stretch>
          </a:blipFill>
        </p:spPr>
      </p:sp>
      <p:sp>
        <p:nvSpPr>
          <p:cNvPr name="TextBox 8" id="8"/>
          <p:cNvSpPr txBox="true"/>
          <p:nvPr/>
        </p:nvSpPr>
        <p:spPr>
          <a:xfrm rot="0">
            <a:off x="17602961" y="9551671"/>
            <a:ext cx="46243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15</a:t>
            </a:r>
          </a:p>
        </p:txBody>
      </p:sp>
      <p:sp>
        <p:nvSpPr>
          <p:cNvPr name="TextBox 9" id="9"/>
          <p:cNvSpPr txBox="true"/>
          <p:nvPr/>
        </p:nvSpPr>
        <p:spPr>
          <a:xfrm rot="0">
            <a:off x="1619573" y="584014"/>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224061N - Gunathilake K.R.H.H</a:t>
            </a:r>
          </a:p>
        </p:txBody>
      </p:sp>
      <p:sp>
        <p:nvSpPr>
          <p:cNvPr name="TextBox 10" id="10"/>
          <p:cNvSpPr txBox="true"/>
          <p:nvPr/>
        </p:nvSpPr>
        <p:spPr>
          <a:xfrm rot="0">
            <a:off x="1619573" y="1682253"/>
            <a:ext cx="1367158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Design and Development of the web app</a:t>
            </a:r>
          </a:p>
        </p:txBody>
      </p:sp>
      <p:sp>
        <p:nvSpPr>
          <p:cNvPr name="TextBox 11" id="11"/>
          <p:cNvSpPr txBox="true"/>
          <p:nvPr/>
        </p:nvSpPr>
        <p:spPr>
          <a:xfrm rot="0">
            <a:off x="1619573" y="8958488"/>
            <a:ext cx="14216156" cy="631283"/>
          </a:xfrm>
          <a:prstGeom prst="rect">
            <a:avLst/>
          </a:prstGeom>
        </p:spPr>
        <p:txBody>
          <a:bodyPr anchor="t" rtlCol="false" tIns="0" lIns="0" bIns="0" rIns="0">
            <a:spAutoFit/>
          </a:bodyPr>
          <a:lstStyle/>
          <a:p>
            <a:pPr algn="l" marL="0" indent="0" lvl="0">
              <a:lnSpc>
                <a:spcPts val="5104"/>
              </a:lnSpc>
              <a:spcBef>
                <a:spcPct val="0"/>
              </a:spcBef>
            </a:pPr>
            <a:r>
              <a:rPr lang="en-US" sz="3646" spc="-72">
                <a:solidFill>
                  <a:srgbClr val="FFFFFF"/>
                </a:solidFill>
                <a:latin typeface="Open Sauce Bold"/>
                <a:ea typeface="Open Sauce Bold"/>
                <a:cs typeface="Open Sauce Bold"/>
                <a:sym typeface="Open Sauce Bold"/>
              </a:rPr>
              <a:t>Repository link - https://github.com/HashiruG/mixmatic-web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28824" y="3848721"/>
            <a:ext cx="13946897" cy="5991626"/>
          </a:xfrm>
          <a:custGeom>
            <a:avLst/>
            <a:gdLst/>
            <a:ahLst/>
            <a:cxnLst/>
            <a:rect r="r" b="b" t="t" l="l"/>
            <a:pathLst>
              <a:path h="5991626" w="13946897">
                <a:moveTo>
                  <a:pt x="0" y="0"/>
                </a:moveTo>
                <a:lnTo>
                  <a:pt x="13946897" y="0"/>
                </a:lnTo>
                <a:lnTo>
                  <a:pt x="13946897" y="5991625"/>
                </a:lnTo>
                <a:lnTo>
                  <a:pt x="0" y="5991625"/>
                </a:lnTo>
                <a:lnTo>
                  <a:pt x="0" y="0"/>
                </a:lnTo>
                <a:close/>
              </a:path>
            </a:pathLst>
          </a:custGeom>
          <a:blipFill>
            <a:blip r:embed="rId4"/>
            <a:stretch>
              <a:fillRect l="0" t="-16914" r="0" b="-16914"/>
            </a:stretch>
          </a:blipFill>
        </p:spPr>
      </p:sp>
      <p:sp>
        <p:nvSpPr>
          <p:cNvPr name="TextBox 7" id="7"/>
          <p:cNvSpPr txBox="true"/>
          <p:nvPr/>
        </p:nvSpPr>
        <p:spPr>
          <a:xfrm rot="0">
            <a:off x="17602961" y="9551671"/>
            <a:ext cx="46243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15</a:t>
            </a:r>
          </a:p>
        </p:txBody>
      </p:sp>
      <p:sp>
        <p:nvSpPr>
          <p:cNvPr name="TextBox 8" id="8"/>
          <p:cNvSpPr txBox="true"/>
          <p:nvPr/>
        </p:nvSpPr>
        <p:spPr>
          <a:xfrm rot="0">
            <a:off x="1537806" y="440540"/>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224061N - Gunathilake K.R.H.H</a:t>
            </a:r>
          </a:p>
        </p:txBody>
      </p:sp>
      <p:sp>
        <p:nvSpPr>
          <p:cNvPr name="TextBox 9" id="9"/>
          <p:cNvSpPr txBox="true"/>
          <p:nvPr/>
        </p:nvSpPr>
        <p:spPr>
          <a:xfrm rot="0">
            <a:off x="1537806" y="1677777"/>
            <a:ext cx="16527594" cy="1652056"/>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Establishing Seriel Communication between ESP8266 and Arduino Mega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471947" y="-969374"/>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8883" y="669739"/>
            <a:ext cx="909817" cy="727854"/>
          </a:xfrm>
          <a:custGeom>
            <a:avLst/>
            <a:gdLst/>
            <a:ahLst/>
            <a:cxnLst/>
            <a:rect r="r" b="b" t="t" l="l"/>
            <a:pathLst>
              <a:path h="727854" w="909817">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849336" y="2424375"/>
            <a:ext cx="4891694" cy="4985181"/>
          </a:xfrm>
          <a:custGeom>
            <a:avLst/>
            <a:gdLst/>
            <a:ahLst/>
            <a:cxnLst/>
            <a:rect r="r" b="b" t="t" l="l"/>
            <a:pathLst>
              <a:path h="4985181" w="4891694">
                <a:moveTo>
                  <a:pt x="0" y="0"/>
                </a:moveTo>
                <a:lnTo>
                  <a:pt x="4891695" y="0"/>
                </a:lnTo>
                <a:lnTo>
                  <a:pt x="4891695" y="4985181"/>
                </a:lnTo>
                <a:lnTo>
                  <a:pt x="0" y="4985181"/>
                </a:lnTo>
                <a:lnTo>
                  <a:pt x="0" y="0"/>
                </a:lnTo>
                <a:close/>
              </a:path>
            </a:pathLst>
          </a:custGeom>
          <a:blipFill>
            <a:blip r:embed="rId4"/>
            <a:stretch>
              <a:fillRect l="-19712" t="-5365" r="-26117" b="-23019"/>
            </a:stretch>
          </a:blipFill>
        </p:spPr>
      </p:sp>
      <p:sp>
        <p:nvSpPr>
          <p:cNvPr name="TextBox 7" id="7"/>
          <p:cNvSpPr txBox="true"/>
          <p:nvPr/>
        </p:nvSpPr>
        <p:spPr>
          <a:xfrm rot="0">
            <a:off x="1227074" y="584014"/>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224191L-Thambiliyagoda T.G.C.J.</a:t>
            </a:r>
          </a:p>
        </p:txBody>
      </p:sp>
      <p:sp>
        <p:nvSpPr>
          <p:cNvPr name="TextBox 8" id="8"/>
          <p:cNvSpPr txBox="true"/>
          <p:nvPr/>
        </p:nvSpPr>
        <p:spPr>
          <a:xfrm rot="0">
            <a:off x="1227074" y="2045674"/>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503022"/>
                </a:solidFill>
                <a:latin typeface="Open Sauce Bold"/>
                <a:ea typeface="Open Sauce Bold"/>
                <a:cs typeface="Open Sauce Bold"/>
                <a:sym typeface="Open Sauce Bold"/>
              </a:rPr>
              <a:t>Responsibilities</a:t>
            </a:r>
          </a:p>
        </p:txBody>
      </p:sp>
      <p:sp>
        <p:nvSpPr>
          <p:cNvPr name="TextBox 9" id="9"/>
          <p:cNvSpPr txBox="true"/>
          <p:nvPr/>
        </p:nvSpPr>
        <p:spPr>
          <a:xfrm rot="0">
            <a:off x="1227074" y="3526383"/>
            <a:ext cx="9044848" cy="6169327"/>
          </a:xfrm>
          <a:prstGeom prst="rect">
            <a:avLst/>
          </a:prstGeom>
        </p:spPr>
        <p:txBody>
          <a:bodyPr anchor="t" rtlCol="false" tIns="0" lIns="0" bIns="0" rIns="0">
            <a:spAutoFit/>
          </a:bodyPr>
          <a:lstStyle/>
          <a:p>
            <a:pPr algn="l" marL="753084" indent="-376542" lvl="1">
              <a:lnSpc>
                <a:spcPts val="4883"/>
              </a:lnSpc>
              <a:buFont typeface="Arial"/>
              <a:buChar char="•"/>
            </a:pPr>
            <a:r>
              <a:rPr lang="en-US" sz="3488">
                <a:solidFill>
                  <a:srgbClr val="000000"/>
                </a:solidFill>
                <a:latin typeface="Open Sauce"/>
                <a:ea typeface="Open Sauce"/>
                <a:cs typeface="Open Sauce"/>
                <a:sym typeface="Open Sauce"/>
              </a:rPr>
              <a:t>PCB designing</a:t>
            </a:r>
          </a:p>
          <a:p>
            <a:pPr algn="l">
              <a:lnSpc>
                <a:spcPts val="4883"/>
              </a:lnSpc>
            </a:pPr>
          </a:p>
          <a:p>
            <a:pPr algn="l" marL="753084" indent="-376542" lvl="1">
              <a:lnSpc>
                <a:spcPts val="4883"/>
              </a:lnSpc>
              <a:buFont typeface="Arial"/>
              <a:buChar char="•"/>
            </a:pPr>
            <a:r>
              <a:rPr lang="en-US" sz="3488">
                <a:solidFill>
                  <a:srgbClr val="000000"/>
                </a:solidFill>
                <a:latin typeface="Open Sauce"/>
                <a:ea typeface="Open Sauce"/>
                <a:cs typeface="Open Sauce"/>
                <a:sym typeface="Open Sauce"/>
              </a:rPr>
              <a:t>LCD Display</a:t>
            </a:r>
          </a:p>
          <a:p>
            <a:pPr algn="l">
              <a:lnSpc>
                <a:spcPts val="4883"/>
              </a:lnSpc>
            </a:pPr>
          </a:p>
          <a:p>
            <a:pPr algn="l" marL="753084" indent="-376542" lvl="1">
              <a:lnSpc>
                <a:spcPts val="4883"/>
              </a:lnSpc>
              <a:buFont typeface="Arial"/>
              <a:buChar char="•"/>
            </a:pPr>
            <a:r>
              <a:rPr lang="en-US" sz="3488">
                <a:solidFill>
                  <a:srgbClr val="000000"/>
                </a:solidFill>
                <a:latin typeface="Open Sauce"/>
                <a:ea typeface="Open Sauce"/>
                <a:cs typeface="Open Sauce"/>
                <a:sym typeface="Open Sauce"/>
              </a:rPr>
              <a:t>Implementing the capsule mechanism</a:t>
            </a:r>
          </a:p>
          <a:p>
            <a:pPr algn="l">
              <a:lnSpc>
                <a:spcPts val="4883"/>
              </a:lnSpc>
            </a:pPr>
          </a:p>
          <a:p>
            <a:pPr algn="l">
              <a:lnSpc>
                <a:spcPts val="4883"/>
              </a:lnSpc>
            </a:pPr>
          </a:p>
          <a:p>
            <a:pPr algn="l">
              <a:lnSpc>
                <a:spcPts val="4883"/>
              </a:lnSpc>
            </a:pPr>
          </a:p>
          <a:p>
            <a:pPr algn="l">
              <a:lnSpc>
                <a:spcPts val="4883"/>
              </a:lnSpc>
            </a:pPr>
          </a:p>
          <a:p>
            <a:pPr algn="l">
              <a:lnSpc>
                <a:spcPts val="4883"/>
              </a:lnSpc>
              <a:spcBef>
                <a:spcPct val="0"/>
              </a:spcBef>
            </a:pPr>
          </a:p>
        </p:txBody>
      </p:sp>
      <p:sp>
        <p:nvSpPr>
          <p:cNvPr name="TextBox 10" id="10"/>
          <p:cNvSpPr txBox="true"/>
          <p:nvPr/>
        </p:nvSpPr>
        <p:spPr>
          <a:xfrm rot="0">
            <a:off x="17601691" y="9551671"/>
            <a:ext cx="46497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32375" y="2403173"/>
            <a:ext cx="7972714" cy="7687748"/>
          </a:xfrm>
          <a:custGeom>
            <a:avLst/>
            <a:gdLst/>
            <a:ahLst/>
            <a:cxnLst/>
            <a:rect r="r" b="b" t="t" l="l"/>
            <a:pathLst>
              <a:path h="7687748" w="7972714">
                <a:moveTo>
                  <a:pt x="0" y="0"/>
                </a:moveTo>
                <a:lnTo>
                  <a:pt x="7972714" y="0"/>
                </a:lnTo>
                <a:lnTo>
                  <a:pt x="7972714" y="7687749"/>
                </a:lnTo>
                <a:lnTo>
                  <a:pt x="0" y="7687749"/>
                </a:lnTo>
                <a:lnTo>
                  <a:pt x="0" y="0"/>
                </a:lnTo>
                <a:close/>
              </a:path>
            </a:pathLst>
          </a:custGeom>
          <a:blipFill>
            <a:blip r:embed="rId4"/>
            <a:stretch>
              <a:fillRect l="-810" t="0" r="-810" b="-322"/>
            </a:stretch>
          </a:blipFill>
        </p:spPr>
      </p:sp>
      <p:sp>
        <p:nvSpPr>
          <p:cNvPr name="TextBox 7" id="7"/>
          <p:cNvSpPr txBox="true"/>
          <p:nvPr/>
        </p:nvSpPr>
        <p:spPr>
          <a:xfrm rot="0">
            <a:off x="17616296" y="9551671"/>
            <a:ext cx="43576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17</a:t>
            </a:r>
          </a:p>
        </p:txBody>
      </p:sp>
      <p:sp>
        <p:nvSpPr>
          <p:cNvPr name="TextBox 8" id="8"/>
          <p:cNvSpPr txBox="true"/>
          <p:nvPr/>
        </p:nvSpPr>
        <p:spPr>
          <a:xfrm rot="0">
            <a:off x="1765796" y="584014"/>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224191L-Thambiliyagoda T.G.C.J.</a:t>
            </a:r>
          </a:p>
        </p:txBody>
      </p:sp>
      <p:sp>
        <p:nvSpPr>
          <p:cNvPr name="TextBox 9" id="9"/>
          <p:cNvSpPr txBox="true"/>
          <p:nvPr/>
        </p:nvSpPr>
        <p:spPr>
          <a:xfrm rot="0">
            <a:off x="1765796" y="1450731"/>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Interfacing touch display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0"/>
            <a:ext cx="18602276" cy="6030702"/>
            <a:chOff x="0" y="0"/>
            <a:chExt cx="4899365" cy="1588333"/>
          </a:xfrm>
        </p:grpSpPr>
        <p:sp>
          <p:nvSpPr>
            <p:cNvPr name="Freeform 3" id="3"/>
            <p:cNvSpPr/>
            <p:nvPr/>
          </p:nvSpPr>
          <p:spPr>
            <a:xfrm flipH="false" flipV="false" rot="0">
              <a:off x="0" y="0"/>
              <a:ext cx="4899365" cy="1588333"/>
            </a:xfrm>
            <a:custGeom>
              <a:avLst/>
              <a:gdLst/>
              <a:ahLst/>
              <a:cxnLst/>
              <a:rect r="r" b="b" t="t" l="l"/>
              <a:pathLst>
                <a:path h="1588333" w="4899365">
                  <a:moveTo>
                    <a:pt x="0" y="0"/>
                  </a:moveTo>
                  <a:lnTo>
                    <a:pt x="4899365" y="0"/>
                  </a:lnTo>
                  <a:lnTo>
                    <a:pt x="4899365" y="1588333"/>
                  </a:lnTo>
                  <a:lnTo>
                    <a:pt x="0" y="1588333"/>
                  </a:lnTo>
                  <a:close/>
                </a:path>
              </a:pathLst>
            </a:custGeom>
            <a:solidFill>
              <a:srgbClr val="106861"/>
            </a:solidFill>
            <a:ln cap="sq">
              <a:noFill/>
              <a:prstDash val="solid"/>
              <a:miter/>
            </a:ln>
          </p:spPr>
        </p:sp>
        <p:sp>
          <p:nvSpPr>
            <p:cNvPr name="TextBox 4" id="4"/>
            <p:cNvSpPr txBox="true"/>
            <p:nvPr/>
          </p:nvSpPr>
          <p:spPr>
            <a:xfrm>
              <a:off x="0" y="-38100"/>
              <a:ext cx="4899365" cy="1626433"/>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830657"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928740" y="8799515"/>
            <a:ext cx="3638011" cy="458785"/>
          </a:xfrm>
          <a:custGeom>
            <a:avLst/>
            <a:gdLst/>
            <a:ahLst/>
            <a:cxnLst/>
            <a:rect r="r" b="b" t="t" l="l"/>
            <a:pathLst>
              <a:path h="458785" w="3638011">
                <a:moveTo>
                  <a:pt x="0" y="0"/>
                </a:moveTo>
                <a:lnTo>
                  <a:pt x="3638010" y="0"/>
                </a:lnTo>
                <a:lnTo>
                  <a:pt x="3638010" y="458785"/>
                </a:lnTo>
                <a:lnTo>
                  <a:pt x="0" y="458785"/>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5084368" y="8799515"/>
            <a:ext cx="3638011" cy="458785"/>
          </a:xfrm>
          <a:custGeom>
            <a:avLst/>
            <a:gdLst/>
            <a:ahLst/>
            <a:cxnLst/>
            <a:rect r="r" b="b" t="t" l="l"/>
            <a:pathLst>
              <a:path h="458785" w="3638011">
                <a:moveTo>
                  <a:pt x="0" y="0"/>
                </a:moveTo>
                <a:lnTo>
                  <a:pt x="3638010" y="0"/>
                </a:lnTo>
                <a:lnTo>
                  <a:pt x="3638010" y="458785"/>
                </a:lnTo>
                <a:lnTo>
                  <a:pt x="0" y="458785"/>
                </a:lnTo>
                <a:lnTo>
                  <a:pt x="0" y="0"/>
                </a:lnTo>
                <a:close/>
              </a:path>
            </a:pathLst>
          </a:custGeom>
          <a:blipFill>
            <a:blip r:embed="rId2">
              <a:alphaModFix amt="67000"/>
            </a:blip>
            <a:stretch>
              <a:fillRect l="0" t="-56610" r="0" b="0"/>
            </a:stretch>
          </a:blipFill>
        </p:spPr>
      </p:sp>
      <p:sp>
        <p:nvSpPr>
          <p:cNvPr name="Freeform 10" id="10"/>
          <p:cNvSpPr/>
          <p:nvPr/>
        </p:nvSpPr>
        <p:spPr>
          <a:xfrm flipH="false" flipV="false" rot="0">
            <a:off x="9242455"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11" id="11"/>
          <p:cNvSpPr/>
          <p:nvPr/>
        </p:nvSpPr>
        <p:spPr>
          <a:xfrm flipH="false" flipV="false" rot="0">
            <a:off x="13404341" y="8735378"/>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grpSp>
        <p:nvGrpSpPr>
          <p:cNvPr name="Group 12" id="12"/>
          <p:cNvGrpSpPr/>
          <p:nvPr/>
        </p:nvGrpSpPr>
        <p:grpSpPr>
          <a:xfrm rot="0">
            <a:off x="201164" y="3511778"/>
            <a:ext cx="3377646" cy="5679080"/>
            <a:chOff x="0" y="0"/>
            <a:chExt cx="1312546" cy="2206879"/>
          </a:xfrm>
        </p:grpSpPr>
        <p:sp>
          <p:nvSpPr>
            <p:cNvPr name="Freeform 13" id="13"/>
            <p:cNvSpPr/>
            <p:nvPr/>
          </p:nvSpPr>
          <p:spPr>
            <a:xfrm flipH="false" flipV="false" rot="0">
              <a:off x="0" y="0"/>
              <a:ext cx="1312546" cy="2206878"/>
            </a:xfrm>
            <a:custGeom>
              <a:avLst/>
              <a:gdLst/>
              <a:ahLst/>
              <a:cxnLst/>
              <a:rect r="r" b="b" t="t" l="l"/>
              <a:pathLst>
                <a:path h="2206878" w="1312546">
                  <a:moveTo>
                    <a:pt x="71055" y="0"/>
                  </a:moveTo>
                  <a:lnTo>
                    <a:pt x="1241491" y="0"/>
                  </a:lnTo>
                  <a:cubicBezTo>
                    <a:pt x="1280733" y="0"/>
                    <a:pt x="1312546" y="31813"/>
                    <a:pt x="1312546" y="71055"/>
                  </a:cubicBezTo>
                  <a:lnTo>
                    <a:pt x="1312546" y="2135823"/>
                  </a:lnTo>
                  <a:cubicBezTo>
                    <a:pt x="1312546" y="2175066"/>
                    <a:pt x="1280733" y="2206878"/>
                    <a:pt x="1241491" y="2206878"/>
                  </a:cubicBezTo>
                  <a:lnTo>
                    <a:pt x="71055" y="2206878"/>
                  </a:lnTo>
                  <a:cubicBezTo>
                    <a:pt x="31813" y="2206878"/>
                    <a:pt x="0" y="2175066"/>
                    <a:pt x="0" y="2135823"/>
                  </a:cubicBezTo>
                  <a:lnTo>
                    <a:pt x="0" y="71055"/>
                  </a:lnTo>
                  <a:cubicBezTo>
                    <a:pt x="0" y="31813"/>
                    <a:pt x="31813" y="0"/>
                    <a:pt x="71055" y="0"/>
                  </a:cubicBezTo>
                  <a:close/>
                </a:path>
              </a:pathLst>
            </a:custGeom>
            <a:solidFill>
              <a:srgbClr val="FFFFFF"/>
            </a:solidFill>
            <a:ln w="47625" cap="rnd">
              <a:solidFill>
                <a:srgbClr val="AEEA00"/>
              </a:solidFill>
              <a:prstDash val="solid"/>
              <a:round/>
            </a:ln>
          </p:spPr>
        </p:sp>
        <p:sp>
          <p:nvSpPr>
            <p:cNvPr name="TextBox 14" id="14"/>
            <p:cNvSpPr txBox="true"/>
            <p:nvPr/>
          </p:nvSpPr>
          <p:spPr>
            <a:xfrm>
              <a:off x="0" y="-38100"/>
              <a:ext cx="1312546"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14917787" y="-3041985"/>
            <a:ext cx="5578401" cy="55784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8" id="18"/>
          <p:cNvGrpSpPr/>
          <p:nvPr/>
        </p:nvGrpSpPr>
        <p:grpSpPr>
          <a:xfrm rot="0">
            <a:off x="14366339" y="3511778"/>
            <a:ext cx="3377646" cy="5679080"/>
            <a:chOff x="0" y="0"/>
            <a:chExt cx="1312546" cy="2206879"/>
          </a:xfrm>
        </p:grpSpPr>
        <p:sp>
          <p:nvSpPr>
            <p:cNvPr name="Freeform 19" id="19"/>
            <p:cNvSpPr/>
            <p:nvPr/>
          </p:nvSpPr>
          <p:spPr>
            <a:xfrm flipH="false" flipV="false" rot="0">
              <a:off x="0" y="0"/>
              <a:ext cx="1312546" cy="2206878"/>
            </a:xfrm>
            <a:custGeom>
              <a:avLst/>
              <a:gdLst/>
              <a:ahLst/>
              <a:cxnLst/>
              <a:rect r="r" b="b" t="t" l="l"/>
              <a:pathLst>
                <a:path h="2206878" w="1312546">
                  <a:moveTo>
                    <a:pt x="71055" y="0"/>
                  </a:moveTo>
                  <a:lnTo>
                    <a:pt x="1241491" y="0"/>
                  </a:lnTo>
                  <a:cubicBezTo>
                    <a:pt x="1280733" y="0"/>
                    <a:pt x="1312546" y="31813"/>
                    <a:pt x="1312546" y="71055"/>
                  </a:cubicBezTo>
                  <a:lnTo>
                    <a:pt x="1312546" y="2135823"/>
                  </a:lnTo>
                  <a:cubicBezTo>
                    <a:pt x="1312546" y="2175066"/>
                    <a:pt x="1280733" y="2206878"/>
                    <a:pt x="1241491" y="2206878"/>
                  </a:cubicBezTo>
                  <a:lnTo>
                    <a:pt x="71055" y="2206878"/>
                  </a:lnTo>
                  <a:cubicBezTo>
                    <a:pt x="31813" y="2206878"/>
                    <a:pt x="0" y="2175066"/>
                    <a:pt x="0" y="2135823"/>
                  </a:cubicBezTo>
                  <a:lnTo>
                    <a:pt x="0" y="71055"/>
                  </a:lnTo>
                  <a:cubicBezTo>
                    <a:pt x="0" y="31813"/>
                    <a:pt x="31813" y="0"/>
                    <a:pt x="71055" y="0"/>
                  </a:cubicBezTo>
                  <a:close/>
                </a:path>
              </a:pathLst>
            </a:custGeom>
            <a:solidFill>
              <a:srgbClr val="FFFFFF"/>
            </a:solidFill>
            <a:ln w="47625" cap="rnd">
              <a:solidFill>
                <a:srgbClr val="AEEA00"/>
              </a:solidFill>
              <a:prstDash val="solid"/>
              <a:round/>
            </a:ln>
          </p:spPr>
        </p:sp>
        <p:sp>
          <p:nvSpPr>
            <p:cNvPr name="TextBox 20" id="20"/>
            <p:cNvSpPr txBox="true"/>
            <p:nvPr/>
          </p:nvSpPr>
          <p:spPr>
            <a:xfrm>
              <a:off x="0" y="-38100"/>
              <a:ext cx="1312546"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1" id="21"/>
          <p:cNvGrpSpPr/>
          <p:nvPr/>
        </p:nvGrpSpPr>
        <p:grpSpPr>
          <a:xfrm rot="0">
            <a:off x="7298039" y="3579220"/>
            <a:ext cx="3377646" cy="5679080"/>
            <a:chOff x="0" y="0"/>
            <a:chExt cx="1312546" cy="2206879"/>
          </a:xfrm>
        </p:grpSpPr>
        <p:sp>
          <p:nvSpPr>
            <p:cNvPr name="Freeform 22" id="22"/>
            <p:cNvSpPr/>
            <p:nvPr/>
          </p:nvSpPr>
          <p:spPr>
            <a:xfrm flipH="false" flipV="false" rot="0">
              <a:off x="0" y="0"/>
              <a:ext cx="1312546" cy="2206878"/>
            </a:xfrm>
            <a:custGeom>
              <a:avLst/>
              <a:gdLst/>
              <a:ahLst/>
              <a:cxnLst/>
              <a:rect r="r" b="b" t="t" l="l"/>
              <a:pathLst>
                <a:path h="2206878" w="1312546">
                  <a:moveTo>
                    <a:pt x="71055" y="0"/>
                  </a:moveTo>
                  <a:lnTo>
                    <a:pt x="1241491" y="0"/>
                  </a:lnTo>
                  <a:cubicBezTo>
                    <a:pt x="1280733" y="0"/>
                    <a:pt x="1312546" y="31813"/>
                    <a:pt x="1312546" y="71055"/>
                  </a:cubicBezTo>
                  <a:lnTo>
                    <a:pt x="1312546" y="2135823"/>
                  </a:lnTo>
                  <a:cubicBezTo>
                    <a:pt x="1312546" y="2175066"/>
                    <a:pt x="1280733" y="2206878"/>
                    <a:pt x="1241491" y="2206878"/>
                  </a:cubicBezTo>
                  <a:lnTo>
                    <a:pt x="71055" y="2206878"/>
                  </a:lnTo>
                  <a:cubicBezTo>
                    <a:pt x="31813" y="2206878"/>
                    <a:pt x="0" y="2175066"/>
                    <a:pt x="0" y="2135823"/>
                  </a:cubicBezTo>
                  <a:lnTo>
                    <a:pt x="0" y="71055"/>
                  </a:lnTo>
                  <a:cubicBezTo>
                    <a:pt x="0" y="31813"/>
                    <a:pt x="31813" y="0"/>
                    <a:pt x="71055" y="0"/>
                  </a:cubicBezTo>
                  <a:close/>
                </a:path>
              </a:pathLst>
            </a:custGeom>
            <a:solidFill>
              <a:srgbClr val="FFFFFF"/>
            </a:solidFill>
            <a:ln w="47625" cap="rnd">
              <a:solidFill>
                <a:srgbClr val="AEEA00"/>
              </a:solidFill>
              <a:prstDash val="solid"/>
              <a:round/>
            </a:ln>
          </p:spPr>
        </p:sp>
        <p:sp>
          <p:nvSpPr>
            <p:cNvPr name="TextBox 23" id="23"/>
            <p:cNvSpPr txBox="true"/>
            <p:nvPr/>
          </p:nvSpPr>
          <p:spPr>
            <a:xfrm>
              <a:off x="0" y="-38100"/>
              <a:ext cx="1312546"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10845818" y="3511778"/>
            <a:ext cx="3377646" cy="5679080"/>
            <a:chOff x="0" y="0"/>
            <a:chExt cx="1312546" cy="2206879"/>
          </a:xfrm>
        </p:grpSpPr>
        <p:sp>
          <p:nvSpPr>
            <p:cNvPr name="Freeform 25" id="25"/>
            <p:cNvSpPr/>
            <p:nvPr/>
          </p:nvSpPr>
          <p:spPr>
            <a:xfrm flipH="false" flipV="false" rot="0">
              <a:off x="0" y="0"/>
              <a:ext cx="1312546" cy="2206878"/>
            </a:xfrm>
            <a:custGeom>
              <a:avLst/>
              <a:gdLst/>
              <a:ahLst/>
              <a:cxnLst/>
              <a:rect r="r" b="b" t="t" l="l"/>
              <a:pathLst>
                <a:path h="2206878" w="1312546">
                  <a:moveTo>
                    <a:pt x="71055" y="0"/>
                  </a:moveTo>
                  <a:lnTo>
                    <a:pt x="1241491" y="0"/>
                  </a:lnTo>
                  <a:cubicBezTo>
                    <a:pt x="1280733" y="0"/>
                    <a:pt x="1312546" y="31813"/>
                    <a:pt x="1312546" y="71055"/>
                  </a:cubicBezTo>
                  <a:lnTo>
                    <a:pt x="1312546" y="2135823"/>
                  </a:lnTo>
                  <a:cubicBezTo>
                    <a:pt x="1312546" y="2175066"/>
                    <a:pt x="1280733" y="2206878"/>
                    <a:pt x="1241491" y="2206878"/>
                  </a:cubicBezTo>
                  <a:lnTo>
                    <a:pt x="71055" y="2206878"/>
                  </a:lnTo>
                  <a:cubicBezTo>
                    <a:pt x="31813" y="2206878"/>
                    <a:pt x="0" y="2175066"/>
                    <a:pt x="0" y="2135823"/>
                  </a:cubicBezTo>
                  <a:lnTo>
                    <a:pt x="0" y="71055"/>
                  </a:lnTo>
                  <a:cubicBezTo>
                    <a:pt x="0" y="31813"/>
                    <a:pt x="31813" y="0"/>
                    <a:pt x="71055" y="0"/>
                  </a:cubicBezTo>
                  <a:close/>
                </a:path>
              </a:pathLst>
            </a:custGeom>
            <a:solidFill>
              <a:srgbClr val="FFFFFF"/>
            </a:solidFill>
            <a:ln w="47625" cap="rnd">
              <a:solidFill>
                <a:srgbClr val="AEEA00"/>
              </a:solidFill>
              <a:prstDash val="solid"/>
              <a:round/>
            </a:ln>
          </p:spPr>
        </p:sp>
        <p:sp>
          <p:nvSpPr>
            <p:cNvPr name="TextBox 26" id="26"/>
            <p:cNvSpPr txBox="true"/>
            <p:nvPr/>
          </p:nvSpPr>
          <p:spPr>
            <a:xfrm>
              <a:off x="0" y="-38100"/>
              <a:ext cx="1312546"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7" id="27"/>
          <p:cNvGrpSpPr/>
          <p:nvPr/>
        </p:nvGrpSpPr>
        <p:grpSpPr>
          <a:xfrm rot="0">
            <a:off x="3750259" y="3535890"/>
            <a:ext cx="3377646" cy="5679080"/>
            <a:chOff x="0" y="0"/>
            <a:chExt cx="1312546" cy="2206879"/>
          </a:xfrm>
        </p:grpSpPr>
        <p:sp>
          <p:nvSpPr>
            <p:cNvPr name="Freeform 28" id="28"/>
            <p:cNvSpPr/>
            <p:nvPr/>
          </p:nvSpPr>
          <p:spPr>
            <a:xfrm flipH="false" flipV="false" rot="0">
              <a:off x="0" y="0"/>
              <a:ext cx="1312546" cy="2206878"/>
            </a:xfrm>
            <a:custGeom>
              <a:avLst/>
              <a:gdLst/>
              <a:ahLst/>
              <a:cxnLst/>
              <a:rect r="r" b="b" t="t" l="l"/>
              <a:pathLst>
                <a:path h="2206878" w="1312546">
                  <a:moveTo>
                    <a:pt x="71055" y="0"/>
                  </a:moveTo>
                  <a:lnTo>
                    <a:pt x="1241491" y="0"/>
                  </a:lnTo>
                  <a:cubicBezTo>
                    <a:pt x="1280733" y="0"/>
                    <a:pt x="1312546" y="31813"/>
                    <a:pt x="1312546" y="71055"/>
                  </a:cubicBezTo>
                  <a:lnTo>
                    <a:pt x="1312546" y="2135823"/>
                  </a:lnTo>
                  <a:cubicBezTo>
                    <a:pt x="1312546" y="2175066"/>
                    <a:pt x="1280733" y="2206878"/>
                    <a:pt x="1241491" y="2206878"/>
                  </a:cubicBezTo>
                  <a:lnTo>
                    <a:pt x="71055" y="2206878"/>
                  </a:lnTo>
                  <a:cubicBezTo>
                    <a:pt x="31813" y="2206878"/>
                    <a:pt x="0" y="2175066"/>
                    <a:pt x="0" y="2135823"/>
                  </a:cubicBezTo>
                  <a:lnTo>
                    <a:pt x="0" y="71055"/>
                  </a:lnTo>
                  <a:cubicBezTo>
                    <a:pt x="0" y="31813"/>
                    <a:pt x="31813" y="0"/>
                    <a:pt x="71055" y="0"/>
                  </a:cubicBezTo>
                  <a:close/>
                </a:path>
              </a:pathLst>
            </a:custGeom>
            <a:solidFill>
              <a:srgbClr val="FFFFFF"/>
            </a:solidFill>
            <a:ln w="47625" cap="rnd">
              <a:solidFill>
                <a:srgbClr val="AEEA00"/>
              </a:solidFill>
              <a:prstDash val="solid"/>
              <a:round/>
            </a:ln>
          </p:spPr>
        </p:sp>
        <p:sp>
          <p:nvSpPr>
            <p:cNvPr name="TextBox 29" id="29"/>
            <p:cNvSpPr txBox="true"/>
            <p:nvPr/>
          </p:nvSpPr>
          <p:spPr>
            <a:xfrm>
              <a:off x="0" y="-38100"/>
              <a:ext cx="1312546"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0" id="30"/>
          <p:cNvGrpSpPr/>
          <p:nvPr/>
        </p:nvGrpSpPr>
        <p:grpSpPr>
          <a:xfrm rot="0">
            <a:off x="3878551" y="3946042"/>
            <a:ext cx="3121063" cy="3121063"/>
            <a:chOff x="0" y="0"/>
            <a:chExt cx="6350000" cy="6350000"/>
          </a:xfrm>
        </p:grpSpPr>
        <p:sp>
          <p:nvSpPr>
            <p:cNvPr name="Freeform 31" id="3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0" t="-16653" r="0" b="-16653"/>
              </a:stretch>
            </a:blipFill>
          </p:spPr>
        </p:sp>
      </p:grpSp>
      <p:grpSp>
        <p:nvGrpSpPr>
          <p:cNvPr name="Group 32" id="32"/>
          <p:cNvGrpSpPr/>
          <p:nvPr/>
        </p:nvGrpSpPr>
        <p:grpSpPr>
          <a:xfrm rot="0">
            <a:off x="3878551" y="7377531"/>
            <a:ext cx="3121063" cy="603974"/>
            <a:chOff x="0" y="0"/>
            <a:chExt cx="2370686" cy="458765"/>
          </a:xfrm>
        </p:grpSpPr>
        <p:sp>
          <p:nvSpPr>
            <p:cNvPr name="Freeform 33" id="33"/>
            <p:cNvSpPr/>
            <p:nvPr/>
          </p:nvSpPr>
          <p:spPr>
            <a:xfrm flipH="false" flipV="false" rot="0">
              <a:off x="0" y="0"/>
              <a:ext cx="2370686" cy="458765"/>
            </a:xfrm>
            <a:custGeom>
              <a:avLst/>
              <a:gdLst/>
              <a:ahLst/>
              <a:cxnLst/>
              <a:rect r="r" b="b" t="t" l="l"/>
              <a:pathLst>
                <a:path h="458765" w="2370686">
                  <a:moveTo>
                    <a:pt x="101702" y="0"/>
                  </a:moveTo>
                  <a:lnTo>
                    <a:pt x="2268984" y="0"/>
                  </a:lnTo>
                  <a:cubicBezTo>
                    <a:pt x="2325152" y="0"/>
                    <a:pt x="2370686" y="45534"/>
                    <a:pt x="2370686" y="101702"/>
                  </a:cubicBezTo>
                  <a:lnTo>
                    <a:pt x="2370686" y="357063"/>
                  </a:lnTo>
                  <a:cubicBezTo>
                    <a:pt x="2370686" y="384036"/>
                    <a:pt x="2359971" y="409904"/>
                    <a:pt x="2340898" y="428977"/>
                  </a:cubicBezTo>
                  <a:cubicBezTo>
                    <a:pt x="2321825" y="448050"/>
                    <a:pt x="2295957" y="458765"/>
                    <a:pt x="2268984" y="458765"/>
                  </a:cubicBezTo>
                  <a:lnTo>
                    <a:pt x="101702" y="458765"/>
                  </a:lnTo>
                  <a:cubicBezTo>
                    <a:pt x="74729" y="458765"/>
                    <a:pt x="48861" y="448050"/>
                    <a:pt x="29788" y="428977"/>
                  </a:cubicBezTo>
                  <a:cubicBezTo>
                    <a:pt x="10715" y="409904"/>
                    <a:pt x="0" y="384036"/>
                    <a:pt x="0" y="357063"/>
                  </a:cubicBezTo>
                  <a:lnTo>
                    <a:pt x="0" y="101702"/>
                  </a:lnTo>
                  <a:cubicBezTo>
                    <a:pt x="0" y="74729"/>
                    <a:pt x="10715" y="48861"/>
                    <a:pt x="29788" y="29788"/>
                  </a:cubicBezTo>
                  <a:cubicBezTo>
                    <a:pt x="48861" y="10715"/>
                    <a:pt x="74729" y="0"/>
                    <a:pt x="101702" y="0"/>
                  </a:cubicBezTo>
                  <a:close/>
                </a:path>
              </a:pathLst>
            </a:custGeom>
            <a:solidFill>
              <a:srgbClr val="106861"/>
            </a:solidFill>
            <a:ln cap="rnd">
              <a:noFill/>
              <a:prstDash val="solid"/>
              <a:round/>
            </a:ln>
          </p:spPr>
        </p:sp>
        <p:sp>
          <p:nvSpPr>
            <p:cNvPr name="TextBox 34" id="34"/>
            <p:cNvSpPr txBox="true"/>
            <p:nvPr/>
          </p:nvSpPr>
          <p:spPr>
            <a:xfrm>
              <a:off x="0" y="-28575"/>
              <a:ext cx="2370686" cy="487340"/>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224090C</a:t>
              </a:r>
            </a:p>
          </p:txBody>
        </p:sp>
      </p:grpSp>
      <p:grpSp>
        <p:nvGrpSpPr>
          <p:cNvPr name="Group 35" id="35"/>
          <p:cNvGrpSpPr/>
          <p:nvPr/>
        </p:nvGrpSpPr>
        <p:grpSpPr>
          <a:xfrm rot="0">
            <a:off x="324397" y="7377531"/>
            <a:ext cx="3121063" cy="603974"/>
            <a:chOff x="0" y="0"/>
            <a:chExt cx="2370686" cy="458765"/>
          </a:xfrm>
        </p:grpSpPr>
        <p:sp>
          <p:nvSpPr>
            <p:cNvPr name="Freeform 36" id="36"/>
            <p:cNvSpPr/>
            <p:nvPr/>
          </p:nvSpPr>
          <p:spPr>
            <a:xfrm flipH="false" flipV="false" rot="0">
              <a:off x="0" y="0"/>
              <a:ext cx="2370686" cy="458765"/>
            </a:xfrm>
            <a:custGeom>
              <a:avLst/>
              <a:gdLst/>
              <a:ahLst/>
              <a:cxnLst/>
              <a:rect r="r" b="b" t="t" l="l"/>
              <a:pathLst>
                <a:path h="458765" w="2370686">
                  <a:moveTo>
                    <a:pt x="101702" y="0"/>
                  </a:moveTo>
                  <a:lnTo>
                    <a:pt x="2268984" y="0"/>
                  </a:lnTo>
                  <a:cubicBezTo>
                    <a:pt x="2325152" y="0"/>
                    <a:pt x="2370686" y="45534"/>
                    <a:pt x="2370686" y="101702"/>
                  </a:cubicBezTo>
                  <a:lnTo>
                    <a:pt x="2370686" y="357063"/>
                  </a:lnTo>
                  <a:cubicBezTo>
                    <a:pt x="2370686" y="384036"/>
                    <a:pt x="2359971" y="409904"/>
                    <a:pt x="2340898" y="428977"/>
                  </a:cubicBezTo>
                  <a:cubicBezTo>
                    <a:pt x="2321825" y="448050"/>
                    <a:pt x="2295957" y="458765"/>
                    <a:pt x="2268984" y="458765"/>
                  </a:cubicBezTo>
                  <a:lnTo>
                    <a:pt x="101702" y="458765"/>
                  </a:lnTo>
                  <a:cubicBezTo>
                    <a:pt x="74729" y="458765"/>
                    <a:pt x="48861" y="448050"/>
                    <a:pt x="29788" y="428977"/>
                  </a:cubicBezTo>
                  <a:cubicBezTo>
                    <a:pt x="10715" y="409904"/>
                    <a:pt x="0" y="384036"/>
                    <a:pt x="0" y="357063"/>
                  </a:cubicBezTo>
                  <a:lnTo>
                    <a:pt x="0" y="101702"/>
                  </a:lnTo>
                  <a:cubicBezTo>
                    <a:pt x="0" y="74729"/>
                    <a:pt x="10715" y="48861"/>
                    <a:pt x="29788" y="29788"/>
                  </a:cubicBezTo>
                  <a:cubicBezTo>
                    <a:pt x="48861" y="10715"/>
                    <a:pt x="74729" y="0"/>
                    <a:pt x="101702" y="0"/>
                  </a:cubicBezTo>
                  <a:close/>
                </a:path>
              </a:pathLst>
            </a:custGeom>
            <a:solidFill>
              <a:srgbClr val="106861"/>
            </a:solidFill>
            <a:ln cap="rnd">
              <a:noFill/>
              <a:prstDash val="solid"/>
              <a:round/>
            </a:ln>
          </p:spPr>
        </p:sp>
        <p:sp>
          <p:nvSpPr>
            <p:cNvPr name="TextBox 37" id="37"/>
            <p:cNvSpPr txBox="true"/>
            <p:nvPr/>
          </p:nvSpPr>
          <p:spPr>
            <a:xfrm>
              <a:off x="0" y="-28575"/>
              <a:ext cx="2370686" cy="487340"/>
            </a:xfrm>
            <a:prstGeom prst="rect">
              <a:avLst/>
            </a:prstGeom>
          </p:spPr>
          <p:txBody>
            <a:bodyPr anchor="ctr" rtlCol="false" tIns="0" lIns="0" bIns="0" rIns="0"/>
            <a:lstStyle/>
            <a:p>
              <a:pPr algn="ctr" marL="0" indent="0" lvl="0">
                <a:lnSpc>
                  <a:spcPts val="2484"/>
                </a:lnSpc>
                <a:spcBef>
                  <a:spcPct val="0"/>
                </a:spcBef>
              </a:pPr>
              <a:r>
                <a:rPr lang="en-US" sz="1800">
                  <a:solidFill>
                    <a:srgbClr val="F8F8F8"/>
                  </a:solidFill>
                  <a:latin typeface="Open Sauce"/>
                  <a:ea typeface="Open Sauce"/>
                  <a:cs typeface="Open Sauce"/>
                  <a:sym typeface="Open Sauce"/>
                </a:rPr>
                <a:t>224061N</a:t>
              </a:r>
            </a:p>
          </p:txBody>
        </p:sp>
      </p:grpSp>
      <p:grpSp>
        <p:nvGrpSpPr>
          <p:cNvPr name="Group 38" id="38"/>
          <p:cNvGrpSpPr/>
          <p:nvPr/>
        </p:nvGrpSpPr>
        <p:grpSpPr>
          <a:xfrm rot="0">
            <a:off x="14494631" y="7377531"/>
            <a:ext cx="3121063" cy="603974"/>
            <a:chOff x="0" y="0"/>
            <a:chExt cx="2370686" cy="458765"/>
          </a:xfrm>
        </p:grpSpPr>
        <p:sp>
          <p:nvSpPr>
            <p:cNvPr name="Freeform 39" id="39"/>
            <p:cNvSpPr/>
            <p:nvPr/>
          </p:nvSpPr>
          <p:spPr>
            <a:xfrm flipH="false" flipV="false" rot="0">
              <a:off x="0" y="0"/>
              <a:ext cx="2370686" cy="458765"/>
            </a:xfrm>
            <a:custGeom>
              <a:avLst/>
              <a:gdLst/>
              <a:ahLst/>
              <a:cxnLst/>
              <a:rect r="r" b="b" t="t" l="l"/>
              <a:pathLst>
                <a:path h="458765" w="2370686">
                  <a:moveTo>
                    <a:pt x="101702" y="0"/>
                  </a:moveTo>
                  <a:lnTo>
                    <a:pt x="2268984" y="0"/>
                  </a:lnTo>
                  <a:cubicBezTo>
                    <a:pt x="2325152" y="0"/>
                    <a:pt x="2370686" y="45534"/>
                    <a:pt x="2370686" y="101702"/>
                  </a:cubicBezTo>
                  <a:lnTo>
                    <a:pt x="2370686" y="357063"/>
                  </a:lnTo>
                  <a:cubicBezTo>
                    <a:pt x="2370686" y="384036"/>
                    <a:pt x="2359971" y="409904"/>
                    <a:pt x="2340898" y="428977"/>
                  </a:cubicBezTo>
                  <a:cubicBezTo>
                    <a:pt x="2321825" y="448050"/>
                    <a:pt x="2295957" y="458765"/>
                    <a:pt x="2268984" y="458765"/>
                  </a:cubicBezTo>
                  <a:lnTo>
                    <a:pt x="101702" y="458765"/>
                  </a:lnTo>
                  <a:cubicBezTo>
                    <a:pt x="74729" y="458765"/>
                    <a:pt x="48861" y="448050"/>
                    <a:pt x="29788" y="428977"/>
                  </a:cubicBezTo>
                  <a:cubicBezTo>
                    <a:pt x="10715" y="409904"/>
                    <a:pt x="0" y="384036"/>
                    <a:pt x="0" y="357063"/>
                  </a:cubicBezTo>
                  <a:lnTo>
                    <a:pt x="0" y="101702"/>
                  </a:lnTo>
                  <a:cubicBezTo>
                    <a:pt x="0" y="74729"/>
                    <a:pt x="10715" y="48861"/>
                    <a:pt x="29788" y="29788"/>
                  </a:cubicBezTo>
                  <a:cubicBezTo>
                    <a:pt x="48861" y="10715"/>
                    <a:pt x="74729" y="0"/>
                    <a:pt x="101702" y="0"/>
                  </a:cubicBezTo>
                  <a:close/>
                </a:path>
              </a:pathLst>
            </a:custGeom>
            <a:solidFill>
              <a:srgbClr val="106861"/>
            </a:solidFill>
            <a:ln cap="rnd">
              <a:noFill/>
              <a:prstDash val="solid"/>
              <a:round/>
            </a:ln>
          </p:spPr>
        </p:sp>
        <p:sp>
          <p:nvSpPr>
            <p:cNvPr name="TextBox 40" id="40"/>
            <p:cNvSpPr txBox="true"/>
            <p:nvPr/>
          </p:nvSpPr>
          <p:spPr>
            <a:xfrm>
              <a:off x="0" y="-28575"/>
              <a:ext cx="2370686" cy="487340"/>
            </a:xfrm>
            <a:prstGeom prst="rect">
              <a:avLst/>
            </a:prstGeom>
          </p:spPr>
          <p:txBody>
            <a:bodyPr anchor="ctr" rtlCol="false" tIns="0" lIns="0" bIns="0" rIns="0"/>
            <a:lstStyle/>
            <a:p>
              <a:pPr algn="ctr" marL="0" indent="0" lvl="0">
                <a:lnSpc>
                  <a:spcPts val="2484"/>
                </a:lnSpc>
                <a:spcBef>
                  <a:spcPct val="0"/>
                </a:spcBef>
              </a:pPr>
              <a:r>
                <a:rPr lang="en-US" sz="1800">
                  <a:solidFill>
                    <a:srgbClr val="FFFBFB"/>
                  </a:solidFill>
                  <a:latin typeface="Open Sauce"/>
                  <a:ea typeface="Open Sauce"/>
                  <a:cs typeface="Open Sauce"/>
                  <a:sym typeface="Open Sauce"/>
                </a:rPr>
                <a:t>224191L</a:t>
              </a:r>
            </a:p>
          </p:txBody>
        </p:sp>
      </p:grpSp>
      <p:grpSp>
        <p:nvGrpSpPr>
          <p:cNvPr name="Group 41" id="41"/>
          <p:cNvGrpSpPr/>
          <p:nvPr/>
        </p:nvGrpSpPr>
        <p:grpSpPr>
          <a:xfrm rot="0">
            <a:off x="10980485" y="7380344"/>
            <a:ext cx="3121063" cy="603974"/>
            <a:chOff x="0" y="0"/>
            <a:chExt cx="2370686" cy="458765"/>
          </a:xfrm>
        </p:grpSpPr>
        <p:sp>
          <p:nvSpPr>
            <p:cNvPr name="Freeform 42" id="42"/>
            <p:cNvSpPr/>
            <p:nvPr/>
          </p:nvSpPr>
          <p:spPr>
            <a:xfrm flipH="false" flipV="false" rot="0">
              <a:off x="0" y="0"/>
              <a:ext cx="2370686" cy="458765"/>
            </a:xfrm>
            <a:custGeom>
              <a:avLst/>
              <a:gdLst/>
              <a:ahLst/>
              <a:cxnLst/>
              <a:rect r="r" b="b" t="t" l="l"/>
              <a:pathLst>
                <a:path h="458765" w="2370686">
                  <a:moveTo>
                    <a:pt x="101702" y="0"/>
                  </a:moveTo>
                  <a:lnTo>
                    <a:pt x="2268984" y="0"/>
                  </a:lnTo>
                  <a:cubicBezTo>
                    <a:pt x="2325152" y="0"/>
                    <a:pt x="2370686" y="45534"/>
                    <a:pt x="2370686" y="101702"/>
                  </a:cubicBezTo>
                  <a:lnTo>
                    <a:pt x="2370686" y="357063"/>
                  </a:lnTo>
                  <a:cubicBezTo>
                    <a:pt x="2370686" y="384036"/>
                    <a:pt x="2359971" y="409904"/>
                    <a:pt x="2340898" y="428977"/>
                  </a:cubicBezTo>
                  <a:cubicBezTo>
                    <a:pt x="2321825" y="448050"/>
                    <a:pt x="2295957" y="458765"/>
                    <a:pt x="2268984" y="458765"/>
                  </a:cubicBezTo>
                  <a:lnTo>
                    <a:pt x="101702" y="458765"/>
                  </a:lnTo>
                  <a:cubicBezTo>
                    <a:pt x="74729" y="458765"/>
                    <a:pt x="48861" y="448050"/>
                    <a:pt x="29788" y="428977"/>
                  </a:cubicBezTo>
                  <a:cubicBezTo>
                    <a:pt x="10715" y="409904"/>
                    <a:pt x="0" y="384036"/>
                    <a:pt x="0" y="357063"/>
                  </a:cubicBezTo>
                  <a:lnTo>
                    <a:pt x="0" y="101702"/>
                  </a:lnTo>
                  <a:cubicBezTo>
                    <a:pt x="0" y="74729"/>
                    <a:pt x="10715" y="48861"/>
                    <a:pt x="29788" y="29788"/>
                  </a:cubicBezTo>
                  <a:cubicBezTo>
                    <a:pt x="48861" y="10715"/>
                    <a:pt x="74729" y="0"/>
                    <a:pt x="101702" y="0"/>
                  </a:cubicBezTo>
                  <a:close/>
                </a:path>
              </a:pathLst>
            </a:custGeom>
            <a:solidFill>
              <a:srgbClr val="106861"/>
            </a:solidFill>
            <a:ln cap="rnd">
              <a:noFill/>
              <a:prstDash val="solid"/>
              <a:round/>
            </a:ln>
          </p:spPr>
        </p:sp>
        <p:sp>
          <p:nvSpPr>
            <p:cNvPr name="TextBox 43" id="43"/>
            <p:cNvSpPr txBox="true"/>
            <p:nvPr/>
          </p:nvSpPr>
          <p:spPr>
            <a:xfrm>
              <a:off x="0" y="-28575"/>
              <a:ext cx="2370686" cy="487340"/>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224235D</a:t>
              </a:r>
            </a:p>
          </p:txBody>
        </p:sp>
      </p:grpSp>
      <p:grpSp>
        <p:nvGrpSpPr>
          <p:cNvPr name="Group 44" id="44"/>
          <p:cNvGrpSpPr/>
          <p:nvPr/>
        </p:nvGrpSpPr>
        <p:grpSpPr>
          <a:xfrm rot="0">
            <a:off x="7420091" y="7380344"/>
            <a:ext cx="3121063" cy="603974"/>
            <a:chOff x="0" y="0"/>
            <a:chExt cx="2370686" cy="458765"/>
          </a:xfrm>
        </p:grpSpPr>
        <p:sp>
          <p:nvSpPr>
            <p:cNvPr name="Freeform 45" id="45"/>
            <p:cNvSpPr/>
            <p:nvPr/>
          </p:nvSpPr>
          <p:spPr>
            <a:xfrm flipH="false" flipV="false" rot="0">
              <a:off x="0" y="0"/>
              <a:ext cx="2370686" cy="458765"/>
            </a:xfrm>
            <a:custGeom>
              <a:avLst/>
              <a:gdLst/>
              <a:ahLst/>
              <a:cxnLst/>
              <a:rect r="r" b="b" t="t" l="l"/>
              <a:pathLst>
                <a:path h="458765" w="2370686">
                  <a:moveTo>
                    <a:pt x="101702" y="0"/>
                  </a:moveTo>
                  <a:lnTo>
                    <a:pt x="2268984" y="0"/>
                  </a:lnTo>
                  <a:cubicBezTo>
                    <a:pt x="2325152" y="0"/>
                    <a:pt x="2370686" y="45534"/>
                    <a:pt x="2370686" y="101702"/>
                  </a:cubicBezTo>
                  <a:lnTo>
                    <a:pt x="2370686" y="357063"/>
                  </a:lnTo>
                  <a:cubicBezTo>
                    <a:pt x="2370686" y="384036"/>
                    <a:pt x="2359971" y="409904"/>
                    <a:pt x="2340898" y="428977"/>
                  </a:cubicBezTo>
                  <a:cubicBezTo>
                    <a:pt x="2321825" y="448050"/>
                    <a:pt x="2295957" y="458765"/>
                    <a:pt x="2268984" y="458765"/>
                  </a:cubicBezTo>
                  <a:lnTo>
                    <a:pt x="101702" y="458765"/>
                  </a:lnTo>
                  <a:cubicBezTo>
                    <a:pt x="74729" y="458765"/>
                    <a:pt x="48861" y="448050"/>
                    <a:pt x="29788" y="428977"/>
                  </a:cubicBezTo>
                  <a:cubicBezTo>
                    <a:pt x="10715" y="409904"/>
                    <a:pt x="0" y="384036"/>
                    <a:pt x="0" y="357063"/>
                  </a:cubicBezTo>
                  <a:lnTo>
                    <a:pt x="0" y="101702"/>
                  </a:lnTo>
                  <a:cubicBezTo>
                    <a:pt x="0" y="74729"/>
                    <a:pt x="10715" y="48861"/>
                    <a:pt x="29788" y="29788"/>
                  </a:cubicBezTo>
                  <a:cubicBezTo>
                    <a:pt x="48861" y="10715"/>
                    <a:pt x="74729" y="0"/>
                    <a:pt x="101702" y="0"/>
                  </a:cubicBezTo>
                  <a:close/>
                </a:path>
              </a:pathLst>
            </a:custGeom>
            <a:solidFill>
              <a:srgbClr val="106861"/>
            </a:solidFill>
            <a:ln cap="rnd">
              <a:noFill/>
              <a:prstDash val="solid"/>
              <a:round/>
            </a:ln>
          </p:spPr>
        </p:sp>
        <p:sp>
          <p:nvSpPr>
            <p:cNvPr name="TextBox 46" id="46"/>
            <p:cNvSpPr txBox="true"/>
            <p:nvPr/>
          </p:nvSpPr>
          <p:spPr>
            <a:xfrm>
              <a:off x="0" y="-28575"/>
              <a:ext cx="2370686" cy="487340"/>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224150L</a:t>
              </a:r>
            </a:p>
          </p:txBody>
        </p:sp>
      </p:grpSp>
      <p:grpSp>
        <p:nvGrpSpPr>
          <p:cNvPr name="Group 47" id="47"/>
          <p:cNvGrpSpPr/>
          <p:nvPr/>
        </p:nvGrpSpPr>
        <p:grpSpPr>
          <a:xfrm rot="0">
            <a:off x="333922" y="3946042"/>
            <a:ext cx="3121063" cy="3121063"/>
            <a:chOff x="0" y="0"/>
            <a:chExt cx="6350000" cy="6350000"/>
          </a:xfrm>
        </p:grpSpPr>
        <p:sp>
          <p:nvSpPr>
            <p:cNvPr name="Freeform 48" id="4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1836" t="0" r="-1836" b="0"/>
              </a:stretch>
            </a:blipFill>
          </p:spPr>
        </p:sp>
      </p:grpSp>
      <p:grpSp>
        <p:nvGrpSpPr>
          <p:cNvPr name="Group 49" id="49"/>
          <p:cNvGrpSpPr/>
          <p:nvPr/>
        </p:nvGrpSpPr>
        <p:grpSpPr>
          <a:xfrm rot="0">
            <a:off x="14518739" y="3946042"/>
            <a:ext cx="3121063" cy="3121063"/>
            <a:chOff x="0" y="0"/>
            <a:chExt cx="6350000" cy="6350000"/>
          </a:xfrm>
        </p:grpSpPr>
        <p:sp>
          <p:nvSpPr>
            <p:cNvPr name="Freeform 50" id="5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2017" t="0" r="-2017" b="0"/>
              </a:stretch>
            </a:blipFill>
          </p:spPr>
        </p:sp>
      </p:grpSp>
      <p:grpSp>
        <p:nvGrpSpPr>
          <p:cNvPr name="Group 51" id="51"/>
          <p:cNvGrpSpPr/>
          <p:nvPr/>
        </p:nvGrpSpPr>
        <p:grpSpPr>
          <a:xfrm rot="0">
            <a:off x="7420091" y="3946042"/>
            <a:ext cx="3121063" cy="3121063"/>
            <a:chOff x="0" y="0"/>
            <a:chExt cx="6350000" cy="6350000"/>
          </a:xfrm>
        </p:grpSpPr>
        <p:sp>
          <p:nvSpPr>
            <p:cNvPr name="Freeform 52" id="5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1720" t="0" r="-1720" b="0"/>
              </a:stretch>
            </a:blipFill>
          </p:spPr>
        </p:sp>
      </p:grpSp>
      <p:grpSp>
        <p:nvGrpSpPr>
          <p:cNvPr name="Group 53" id="53"/>
          <p:cNvGrpSpPr/>
          <p:nvPr/>
        </p:nvGrpSpPr>
        <p:grpSpPr>
          <a:xfrm rot="0">
            <a:off x="10980485" y="4075366"/>
            <a:ext cx="3121063" cy="3121063"/>
            <a:chOff x="0" y="0"/>
            <a:chExt cx="6350000" cy="6350000"/>
          </a:xfrm>
        </p:grpSpPr>
        <p:sp>
          <p:nvSpPr>
            <p:cNvPr name="Freeform 54" id="5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0" t="-14272" r="0" b="-14272"/>
              </a:stretch>
            </a:blipFill>
          </p:spPr>
        </p:sp>
      </p:grpSp>
      <p:sp>
        <p:nvSpPr>
          <p:cNvPr name="TextBox 55" id="55"/>
          <p:cNvSpPr txBox="true"/>
          <p:nvPr/>
        </p:nvSpPr>
        <p:spPr>
          <a:xfrm rot="0">
            <a:off x="1028700" y="1487666"/>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8F8F8"/>
                </a:solidFill>
                <a:latin typeface="Open Sauce Bold"/>
                <a:ea typeface="Open Sauce Bold"/>
                <a:cs typeface="Open Sauce Bold"/>
                <a:sym typeface="Open Sauce Bold"/>
              </a:rPr>
              <a:t>TEAM MEMBERS</a:t>
            </a:r>
          </a:p>
        </p:txBody>
      </p:sp>
      <p:sp>
        <p:nvSpPr>
          <p:cNvPr name="TextBox 56" id="56"/>
          <p:cNvSpPr txBox="true"/>
          <p:nvPr/>
        </p:nvSpPr>
        <p:spPr>
          <a:xfrm rot="0">
            <a:off x="17739962" y="9551671"/>
            <a:ext cx="188436"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004000" y="2494550"/>
            <a:ext cx="6854975" cy="7596372"/>
          </a:xfrm>
          <a:custGeom>
            <a:avLst/>
            <a:gdLst/>
            <a:ahLst/>
            <a:cxnLst/>
            <a:rect r="r" b="b" t="t" l="l"/>
            <a:pathLst>
              <a:path h="7596372" w="6854975">
                <a:moveTo>
                  <a:pt x="0" y="0"/>
                </a:moveTo>
                <a:lnTo>
                  <a:pt x="6854976" y="0"/>
                </a:lnTo>
                <a:lnTo>
                  <a:pt x="6854976" y="7596372"/>
                </a:lnTo>
                <a:lnTo>
                  <a:pt x="0" y="7596372"/>
                </a:lnTo>
                <a:lnTo>
                  <a:pt x="0" y="0"/>
                </a:lnTo>
                <a:close/>
              </a:path>
            </a:pathLst>
          </a:custGeom>
          <a:blipFill>
            <a:blip r:embed="rId4"/>
            <a:stretch>
              <a:fillRect l="0" t="-1547" r="0" b="-1547"/>
            </a:stretch>
          </a:blipFill>
        </p:spPr>
      </p:sp>
      <p:sp>
        <p:nvSpPr>
          <p:cNvPr name="TextBox 7" id="7"/>
          <p:cNvSpPr txBox="true"/>
          <p:nvPr/>
        </p:nvSpPr>
        <p:spPr>
          <a:xfrm rot="0">
            <a:off x="17616296" y="9551671"/>
            <a:ext cx="43576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17</a:t>
            </a:r>
          </a:p>
        </p:txBody>
      </p:sp>
      <p:sp>
        <p:nvSpPr>
          <p:cNvPr name="TextBox 8" id="8"/>
          <p:cNvSpPr txBox="true"/>
          <p:nvPr/>
        </p:nvSpPr>
        <p:spPr>
          <a:xfrm rot="0">
            <a:off x="1765796" y="584014"/>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224191L-Thambiliyagoda T.G.C.J.</a:t>
            </a:r>
          </a:p>
        </p:txBody>
      </p:sp>
      <p:sp>
        <p:nvSpPr>
          <p:cNvPr name="TextBox 9" id="9"/>
          <p:cNvSpPr txBox="true"/>
          <p:nvPr/>
        </p:nvSpPr>
        <p:spPr>
          <a:xfrm rot="0">
            <a:off x="1765796" y="1450731"/>
            <a:ext cx="10260832"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FFFFFF"/>
                </a:solidFill>
                <a:latin typeface="Open Sauce Bold"/>
                <a:ea typeface="Open Sauce Bold"/>
                <a:cs typeface="Open Sauce Bold"/>
                <a:sym typeface="Open Sauce Bold"/>
              </a:rPr>
              <a:t>PCB design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694639" y="9551671"/>
            <a:ext cx="279083" cy="539250"/>
          </a:xfrm>
          <a:prstGeom prst="rect">
            <a:avLst/>
          </a:prstGeom>
        </p:spPr>
        <p:txBody>
          <a:bodyPr anchor="t" rtlCol="false" tIns="0" lIns="0" bIns="0" rIns="0">
            <a:spAutoFit/>
          </a:bodyPr>
          <a:lstStyle/>
          <a:p>
            <a:pPr algn="ctr">
              <a:lnSpc>
                <a:spcPts val="4276"/>
              </a:lnSpc>
              <a:spcBef>
                <a:spcPct val="0"/>
              </a:spcBef>
            </a:pPr>
            <a:r>
              <a:rPr lang="en-US" sz="3289">
                <a:solidFill>
                  <a:srgbClr val="035D61"/>
                </a:solidFill>
                <a:latin typeface="Open Sauce Bold"/>
                <a:ea typeface="Open Sauce Bold"/>
                <a:cs typeface="Open Sauce Bold"/>
                <a:sym typeface="Open Sauce Bold"/>
              </a:rPr>
              <a:t>8</a:t>
            </a:r>
          </a:p>
        </p:txBody>
      </p:sp>
      <p:sp>
        <p:nvSpPr>
          <p:cNvPr name="TextBox 7" id="7"/>
          <p:cNvSpPr txBox="true"/>
          <p:nvPr/>
        </p:nvSpPr>
        <p:spPr>
          <a:xfrm rot="0">
            <a:off x="4750516" y="4503827"/>
            <a:ext cx="8845276" cy="1580702"/>
          </a:xfrm>
          <a:prstGeom prst="rect">
            <a:avLst/>
          </a:prstGeom>
        </p:spPr>
        <p:txBody>
          <a:bodyPr anchor="t" rtlCol="false" tIns="0" lIns="0" bIns="0" rIns="0">
            <a:spAutoFit/>
          </a:bodyPr>
          <a:lstStyle/>
          <a:p>
            <a:pPr algn="ctr">
              <a:lnSpc>
                <a:spcPts val="12720"/>
              </a:lnSpc>
              <a:spcBef>
                <a:spcPct val="0"/>
              </a:spcBef>
            </a:pPr>
            <a:r>
              <a:rPr lang="en-US" sz="9785">
                <a:solidFill>
                  <a:srgbClr val="FFFFFF"/>
                </a:solidFill>
                <a:latin typeface="Open Sauce Bold"/>
                <a:ea typeface="Open Sauce Bold"/>
                <a:cs typeface="Open Sauce Bold"/>
                <a:sym typeface="Open Sauce Bold"/>
              </a:rPr>
              <a:t>THANK YOU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6861"/>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694639" y="9551671"/>
            <a:ext cx="279083" cy="539250"/>
          </a:xfrm>
          <a:prstGeom prst="rect">
            <a:avLst/>
          </a:prstGeom>
        </p:spPr>
        <p:txBody>
          <a:bodyPr anchor="t" rtlCol="false" tIns="0" lIns="0" bIns="0" rIns="0">
            <a:spAutoFit/>
          </a:bodyPr>
          <a:lstStyle/>
          <a:p>
            <a:pPr algn="ctr">
              <a:lnSpc>
                <a:spcPts val="4276"/>
              </a:lnSpc>
              <a:spcBef>
                <a:spcPct val="0"/>
              </a:spcBef>
            </a:pPr>
            <a:r>
              <a:rPr lang="en-US" sz="3289">
                <a:solidFill>
                  <a:srgbClr val="035D61"/>
                </a:solidFill>
                <a:latin typeface="Open Sauce Bold"/>
                <a:ea typeface="Open Sauce Bold"/>
                <a:cs typeface="Open Sauce Bold"/>
                <a:sym typeface="Open Sauce Bold"/>
              </a:rPr>
              <a:t>8</a:t>
            </a:r>
          </a:p>
        </p:txBody>
      </p:sp>
      <p:sp>
        <p:nvSpPr>
          <p:cNvPr name="TextBox 7" id="7"/>
          <p:cNvSpPr txBox="true"/>
          <p:nvPr/>
        </p:nvSpPr>
        <p:spPr>
          <a:xfrm rot="0">
            <a:off x="4750516" y="4503827"/>
            <a:ext cx="8845276" cy="1580702"/>
          </a:xfrm>
          <a:prstGeom prst="rect">
            <a:avLst/>
          </a:prstGeom>
        </p:spPr>
        <p:txBody>
          <a:bodyPr anchor="t" rtlCol="false" tIns="0" lIns="0" bIns="0" rIns="0">
            <a:spAutoFit/>
          </a:bodyPr>
          <a:lstStyle/>
          <a:p>
            <a:pPr algn="ctr">
              <a:lnSpc>
                <a:spcPts val="12720"/>
              </a:lnSpc>
              <a:spcBef>
                <a:spcPct val="0"/>
              </a:spcBef>
            </a:pPr>
            <a:r>
              <a:rPr lang="en-US" sz="9785">
                <a:solidFill>
                  <a:srgbClr val="FFFFFF"/>
                </a:solidFill>
                <a:latin typeface="Open Sauce Bold"/>
                <a:ea typeface="Open Sauce Bold"/>
                <a:cs typeface="Open Sauce Bold"/>
                <a:sym typeface="Open Sauce Bold"/>
              </a:rPr>
              <a:t>Q &amp; A</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1640933" y="-2361871"/>
            <a:ext cx="7505371" cy="750537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5" id="5"/>
          <p:cNvSpPr txBox="true"/>
          <p:nvPr/>
        </p:nvSpPr>
        <p:spPr>
          <a:xfrm rot="0">
            <a:off x="3907269" y="1305089"/>
            <a:ext cx="3630003"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Overview</a:t>
            </a:r>
          </a:p>
        </p:txBody>
      </p:sp>
      <p:sp>
        <p:nvSpPr>
          <p:cNvPr name="TextBox 6" id="6"/>
          <p:cNvSpPr txBox="true"/>
          <p:nvPr/>
        </p:nvSpPr>
        <p:spPr>
          <a:xfrm rot="0">
            <a:off x="3907269" y="2445444"/>
            <a:ext cx="7430931" cy="6122378"/>
          </a:xfrm>
          <a:prstGeom prst="rect">
            <a:avLst/>
          </a:prstGeom>
        </p:spPr>
        <p:txBody>
          <a:bodyPr anchor="t" rtlCol="false" tIns="0" lIns="0" bIns="0" rIns="0">
            <a:spAutoFit/>
          </a:bodyPr>
          <a:lstStyle/>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Introduction</a:t>
            </a:r>
          </a:p>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Problem In Brief</a:t>
            </a:r>
          </a:p>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Aim</a:t>
            </a:r>
          </a:p>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Objectives</a:t>
            </a:r>
          </a:p>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Proposed solution</a:t>
            </a:r>
          </a:p>
          <a:p>
            <a:pPr algn="l" marL="803988" indent="-401994" lvl="1">
              <a:lnSpc>
                <a:spcPts val="6181"/>
              </a:lnSpc>
              <a:buFont typeface="Arial"/>
              <a:buChar char="•"/>
            </a:pPr>
            <a:r>
              <a:rPr lang="en-US" sz="3723">
                <a:solidFill>
                  <a:srgbClr val="503022"/>
                </a:solidFill>
                <a:latin typeface="Open Sauce"/>
                <a:ea typeface="Open Sauce"/>
                <a:cs typeface="Open Sauce"/>
                <a:sym typeface="Open Sauce"/>
              </a:rPr>
              <a:t>Individual Contribution</a:t>
            </a:r>
          </a:p>
          <a:p>
            <a:pPr algn="l">
              <a:lnSpc>
                <a:spcPts val="6181"/>
              </a:lnSpc>
            </a:pPr>
          </a:p>
          <a:p>
            <a:pPr algn="l">
              <a:lnSpc>
                <a:spcPts val="6181"/>
              </a:lnSpc>
            </a:pPr>
          </a:p>
        </p:txBody>
      </p:sp>
      <p:grpSp>
        <p:nvGrpSpPr>
          <p:cNvPr name="Group 7" id="7"/>
          <p:cNvGrpSpPr/>
          <p:nvPr/>
        </p:nvGrpSpPr>
        <p:grpSpPr>
          <a:xfrm rot="0">
            <a:off x="-1390959" y="6843468"/>
            <a:ext cx="4810453" cy="481045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17698846" y="9551671"/>
            <a:ext cx="270669"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455567" cy="11772679"/>
            <a:chOff x="0" y="0"/>
            <a:chExt cx="2049881" cy="2854048"/>
          </a:xfrm>
        </p:grpSpPr>
        <p:sp>
          <p:nvSpPr>
            <p:cNvPr name="Freeform 3" id="3"/>
            <p:cNvSpPr/>
            <p:nvPr/>
          </p:nvSpPr>
          <p:spPr>
            <a:xfrm flipH="false" flipV="false" rot="0">
              <a:off x="0" y="0"/>
              <a:ext cx="2049881" cy="2854048"/>
            </a:xfrm>
            <a:custGeom>
              <a:avLst/>
              <a:gdLst/>
              <a:ahLst/>
              <a:cxnLst/>
              <a:rect r="r" b="b" t="t" l="l"/>
              <a:pathLst>
                <a:path h="2854048" w="2049881">
                  <a:moveTo>
                    <a:pt x="39371" y="0"/>
                  </a:moveTo>
                  <a:lnTo>
                    <a:pt x="2010510" y="0"/>
                  </a:lnTo>
                  <a:cubicBezTo>
                    <a:pt x="2032254" y="0"/>
                    <a:pt x="2049881" y="17627"/>
                    <a:pt x="2049881" y="39371"/>
                  </a:cubicBezTo>
                  <a:lnTo>
                    <a:pt x="2049881" y="2814677"/>
                  </a:lnTo>
                  <a:cubicBezTo>
                    <a:pt x="2049881" y="2825119"/>
                    <a:pt x="2045733" y="2835133"/>
                    <a:pt x="2038350" y="2842516"/>
                  </a:cubicBezTo>
                  <a:cubicBezTo>
                    <a:pt x="2030966" y="2849900"/>
                    <a:pt x="2020952" y="2854048"/>
                    <a:pt x="2010510" y="2854048"/>
                  </a:cubicBezTo>
                  <a:lnTo>
                    <a:pt x="39371" y="2854048"/>
                  </a:lnTo>
                  <a:cubicBezTo>
                    <a:pt x="28929" y="2854048"/>
                    <a:pt x="18915" y="2849900"/>
                    <a:pt x="11531" y="2842516"/>
                  </a:cubicBezTo>
                  <a:cubicBezTo>
                    <a:pt x="4148" y="2835133"/>
                    <a:pt x="0" y="2825119"/>
                    <a:pt x="0" y="2814677"/>
                  </a:cubicBezTo>
                  <a:lnTo>
                    <a:pt x="0" y="39371"/>
                  </a:lnTo>
                  <a:cubicBezTo>
                    <a:pt x="0" y="28929"/>
                    <a:pt x="4148" y="18915"/>
                    <a:pt x="11531" y="11531"/>
                  </a:cubicBezTo>
                  <a:cubicBezTo>
                    <a:pt x="18915" y="4148"/>
                    <a:pt x="28929" y="0"/>
                    <a:pt x="39371" y="0"/>
                  </a:cubicBezTo>
                  <a:close/>
                </a:path>
              </a:pathLst>
            </a:custGeom>
            <a:solidFill>
              <a:srgbClr val="106861"/>
            </a:solidFill>
            <a:ln cap="rnd">
              <a:noFill/>
              <a:prstDash val="solid"/>
              <a:round/>
            </a:ln>
          </p:spPr>
        </p:sp>
        <p:sp>
          <p:nvSpPr>
            <p:cNvPr name="TextBox 4" id="4"/>
            <p:cNvSpPr txBox="true"/>
            <p:nvPr/>
          </p:nvSpPr>
          <p:spPr>
            <a:xfrm>
              <a:off x="0" y="-19050"/>
              <a:ext cx="2049881"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028700" y="300846"/>
            <a:ext cx="909817" cy="727854"/>
          </a:xfrm>
          <a:custGeom>
            <a:avLst/>
            <a:gdLst/>
            <a:ahLst/>
            <a:cxnLst/>
            <a:rect r="r" b="b" t="t" l="l"/>
            <a:pathLst>
              <a:path h="727854" w="909817">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32433" y="0"/>
            <a:ext cx="8735127" cy="9258300"/>
            <a:chOff x="0" y="0"/>
            <a:chExt cx="6350000" cy="6730320"/>
          </a:xfrm>
        </p:grpSpPr>
        <p:sp>
          <p:nvSpPr>
            <p:cNvPr name="Freeform 7" id="7"/>
            <p:cNvSpPr/>
            <p:nvPr/>
          </p:nvSpPr>
          <p:spPr>
            <a:xfrm flipH="false" flipV="false" rot="0">
              <a:off x="0" y="0"/>
              <a:ext cx="6349873" cy="6757880"/>
            </a:xfrm>
            <a:custGeom>
              <a:avLst/>
              <a:gdLst/>
              <a:ahLst/>
              <a:cxnLst/>
              <a:rect r="r" b="b" t="t" l="l"/>
              <a:pathLst>
                <a:path h="6757880" w="6349873">
                  <a:moveTo>
                    <a:pt x="292100" y="0"/>
                  </a:moveTo>
                  <a:cubicBezTo>
                    <a:pt x="131445" y="0"/>
                    <a:pt x="0" y="178663"/>
                    <a:pt x="0" y="397028"/>
                  </a:cubicBezTo>
                  <a:lnTo>
                    <a:pt x="0" y="4529575"/>
                  </a:lnTo>
                  <a:cubicBezTo>
                    <a:pt x="0" y="4747940"/>
                    <a:pt x="128397" y="4964580"/>
                    <a:pt x="285369" y="5011015"/>
                  </a:cubicBezTo>
                  <a:lnTo>
                    <a:pt x="6064504" y="6721344"/>
                  </a:lnTo>
                  <a:cubicBezTo>
                    <a:pt x="6221476" y="6757880"/>
                    <a:pt x="6349873" y="6627093"/>
                    <a:pt x="6349873" y="6408728"/>
                  </a:cubicBezTo>
                  <a:lnTo>
                    <a:pt x="6349873" y="397028"/>
                  </a:lnTo>
                  <a:cubicBezTo>
                    <a:pt x="6349873" y="178663"/>
                    <a:pt x="6218428" y="0"/>
                    <a:pt x="6057773" y="0"/>
                  </a:cubicBezTo>
                  <a:lnTo>
                    <a:pt x="292100" y="0"/>
                  </a:lnTo>
                  <a:close/>
                </a:path>
              </a:pathLst>
            </a:custGeom>
            <a:blipFill>
              <a:blip r:embed="rId4"/>
              <a:stretch>
                <a:fillRect l="0" t="-20770" r="0" b="-20811"/>
              </a:stretch>
            </a:blipFill>
          </p:spPr>
        </p:sp>
      </p:grpSp>
      <p:sp>
        <p:nvSpPr>
          <p:cNvPr name="TextBox 8" id="8"/>
          <p:cNvSpPr txBox="true"/>
          <p:nvPr/>
        </p:nvSpPr>
        <p:spPr>
          <a:xfrm rot="0">
            <a:off x="2387978" y="220087"/>
            <a:ext cx="5376858"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Problem In Brief</a:t>
            </a:r>
          </a:p>
        </p:txBody>
      </p:sp>
      <p:sp>
        <p:nvSpPr>
          <p:cNvPr name="TextBox 9" id="9"/>
          <p:cNvSpPr txBox="true"/>
          <p:nvPr/>
        </p:nvSpPr>
        <p:spPr>
          <a:xfrm rot="0">
            <a:off x="1048885" y="1652314"/>
            <a:ext cx="8783548" cy="1996061"/>
          </a:xfrm>
          <a:prstGeom prst="rect">
            <a:avLst/>
          </a:prstGeom>
        </p:spPr>
        <p:txBody>
          <a:bodyPr anchor="t" rtlCol="false" tIns="0" lIns="0" bIns="0" rIns="0">
            <a:spAutoFit/>
          </a:bodyPr>
          <a:lstStyle/>
          <a:p>
            <a:pPr algn="l">
              <a:lnSpc>
                <a:spcPts val="4022"/>
              </a:lnSpc>
            </a:pPr>
            <a:r>
              <a:rPr lang="en-US" sz="2699" spc="43">
                <a:solidFill>
                  <a:srgbClr val="503022"/>
                </a:solidFill>
                <a:latin typeface="Open Sauce Bold"/>
                <a:ea typeface="Open Sauce Bold"/>
                <a:cs typeface="Open Sauce Bold"/>
                <a:sym typeface="Open Sauce Bold"/>
              </a:rPr>
              <a:t>Traditional bars and juice establishments face</a:t>
            </a:r>
          </a:p>
          <a:p>
            <a:pPr algn="l">
              <a:lnSpc>
                <a:spcPts val="4022"/>
              </a:lnSpc>
            </a:pPr>
            <a:r>
              <a:rPr lang="en-US" sz="2699" spc="43">
                <a:solidFill>
                  <a:srgbClr val="503022"/>
                </a:solidFill>
                <a:latin typeface="Open Sauce Bold"/>
                <a:ea typeface="Open Sauce Bold"/>
                <a:cs typeface="Open Sauce Bold"/>
                <a:sym typeface="Open Sauce Bold"/>
              </a:rPr>
              <a:t>following challenges when making beverages </a:t>
            </a:r>
          </a:p>
          <a:p>
            <a:pPr algn="l" marL="0" indent="0" lvl="0">
              <a:lnSpc>
                <a:spcPts val="4022"/>
              </a:lnSpc>
            </a:pPr>
          </a:p>
          <a:p>
            <a:pPr algn="l" marL="0" indent="0" lvl="0">
              <a:lnSpc>
                <a:spcPts val="4022"/>
              </a:lnSpc>
            </a:pPr>
          </a:p>
        </p:txBody>
      </p:sp>
      <p:sp>
        <p:nvSpPr>
          <p:cNvPr name="TextBox 10" id="10"/>
          <p:cNvSpPr txBox="true"/>
          <p:nvPr/>
        </p:nvSpPr>
        <p:spPr>
          <a:xfrm rot="0">
            <a:off x="915219" y="3381674"/>
            <a:ext cx="8322376" cy="3915560"/>
          </a:xfrm>
          <a:prstGeom prst="rect">
            <a:avLst/>
          </a:prstGeom>
        </p:spPr>
        <p:txBody>
          <a:bodyPr anchor="t" rtlCol="false" tIns="0" lIns="0" bIns="0" rIns="0">
            <a:spAutoFit/>
          </a:bodyPr>
          <a:lstStyle/>
          <a:p>
            <a:pPr algn="just" marL="642782" indent="-321391" lvl="1">
              <a:lnSpc>
                <a:spcPts val="6341"/>
              </a:lnSpc>
              <a:buFont typeface="Arial"/>
              <a:buChar char="•"/>
            </a:pPr>
            <a:r>
              <a:rPr lang="en-US" sz="2977">
                <a:solidFill>
                  <a:srgbClr val="101010"/>
                </a:solidFill>
                <a:latin typeface="Open Sauce"/>
                <a:ea typeface="Open Sauce"/>
                <a:cs typeface="Open Sauce"/>
                <a:sym typeface="Open Sauce"/>
              </a:rPr>
              <a:t>Inability to maintain taste and quality in a constant level</a:t>
            </a:r>
          </a:p>
          <a:p>
            <a:pPr algn="just" marL="642782" indent="-321391" lvl="1">
              <a:lnSpc>
                <a:spcPts val="6341"/>
              </a:lnSpc>
              <a:buFont typeface="Arial"/>
              <a:buChar char="•"/>
            </a:pPr>
            <a:r>
              <a:rPr lang="en-US" sz="2977">
                <a:solidFill>
                  <a:srgbClr val="101010"/>
                </a:solidFill>
                <a:latin typeface="Open Sauce"/>
                <a:ea typeface="Open Sauce"/>
                <a:cs typeface="Open Sauce"/>
                <a:sym typeface="Open Sauce"/>
              </a:rPr>
              <a:t>Inconsistent  serving speed </a:t>
            </a:r>
          </a:p>
          <a:p>
            <a:pPr algn="just" marL="642782" indent="-321391" lvl="1">
              <a:lnSpc>
                <a:spcPts val="6341"/>
              </a:lnSpc>
              <a:buFont typeface="Arial"/>
              <a:buChar char="•"/>
            </a:pPr>
            <a:r>
              <a:rPr lang="en-US" sz="2977">
                <a:solidFill>
                  <a:srgbClr val="101010"/>
                </a:solidFill>
                <a:latin typeface="Open Sauce"/>
                <a:ea typeface="Open Sauce"/>
                <a:cs typeface="Open Sauce"/>
                <a:sym typeface="Open Sauce"/>
              </a:rPr>
              <a:t>Wastage of time of customers as it needs time for preparation</a:t>
            </a:r>
          </a:p>
        </p:txBody>
      </p:sp>
      <p:sp>
        <p:nvSpPr>
          <p:cNvPr name="TextBox 11" id="11"/>
          <p:cNvSpPr txBox="true"/>
          <p:nvPr/>
        </p:nvSpPr>
        <p:spPr>
          <a:xfrm rot="0">
            <a:off x="17695909" y="9551671"/>
            <a:ext cx="27654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0846"/>
            <a:ext cx="909817" cy="727854"/>
          </a:xfrm>
          <a:custGeom>
            <a:avLst/>
            <a:gdLst/>
            <a:ahLst/>
            <a:cxnLst/>
            <a:rect r="r" b="b" t="t" l="l"/>
            <a:pathLst>
              <a:path h="727854" w="909817">
                <a:moveTo>
                  <a:pt x="0" y="0"/>
                </a:moveTo>
                <a:lnTo>
                  <a:pt x="909817" y="0"/>
                </a:lnTo>
                <a:lnTo>
                  <a:pt x="909817"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63248" y="220087"/>
            <a:ext cx="7444455"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Objectives of the project </a:t>
            </a:r>
          </a:p>
        </p:txBody>
      </p:sp>
      <p:sp>
        <p:nvSpPr>
          <p:cNvPr name="TextBox 4" id="4"/>
          <p:cNvSpPr txBox="true"/>
          <p:nvPr/>
        </p:nvSpPr>
        <p:spPr>
          <a:xfrm rot="0">
            <a:off x="698302" y="1899466"/>
            <a:ext cx="15613381" cy="8678818"/>
          </a:xfrm>
          <a:prstGeom prst="rect">
            <a:avLst/>
          </a:prstGeom>
        </p:spPr>
        <p:txBody>
          <a:bodyPr anchor="t" rtlCol="false" tIns="0" lIns="0" bIns="0" rIns="0">
            <a:spAutoFit/>
          </a:bodyPr>
          <a:lstStyle/>
          <a:p>
            <a:pPr algn="l">
              <a:lnSpc>
                <a:spcPts val="4614"/>
              </a:lnSpc>
            </a:pP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Enable price and recipe adjustments via web app without microcontroller reprogramming.</a:t>
            </a: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Monitor cup placement under dispensing system to reduce wastage of beverages.</a:t>
            </a: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Notify owner for ingredient refills to prevent customer dissatisfaction.</a:t>
            </a: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Offer user flexibility with diverse mocktail recipe options.</a:t>
            </a: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Seamless user experience with the customer through touch display.</a:t>
            </a:r>
          </a:p>
          <a:p>
            <a:pPr algn="l">
              <a:lnSpc>
                <a:spcPts val="4614"/>
              </a:lnSpc>
            </a:pPr>
          </a:p>
          <a:p>
            <a:pPr algn="l" marL="589472" indent="-294736" lvl="1">
              <a:lnSpc>
                <a:spcPts val="4614"/>
              </a:lnSpc>
              <a:buFont typeface="Arial"/>
              <a:buChar char="•"/>
            </a:pPr>
            <a:r>
              <a:rPr lang="en-US" sz="2730">
                <a:solidFill>
                  <a:srgbClr val="000000"/>
                </a:solidFill>
                <a:latin typeface="Open Sauce"/>
                <a:ea typeface="Open Sauce"/>
                <a:cs typeface="Open Sauce"/>
                <a:sym typeface="Open Sauce"/>
              </a:rPr>
              <a:t>Minimize machine footprint for space efficiency and portability.</a:t>
            </a:r>
          </a:p>
          <a:p>
            <a:pPr algn="l">
              <a:lnSpc>
                <a:spcPts val="4614"/>
              </a:lnSpc>
            </a:pPr>
          </a:p>
          <a:p>
            <a:pPr algn="l">
              <a:lnSpc>
                <a:spcPts val="4614"/>
              </a:lnSpc>
            </a:pPr>
          </a:p>
        </p:txBody>
      </p:sp>
      <p:grpSp>
        <p:nvGrpSpPr>
          <p:cNvPr name="Group 5" id="5"/>
          <p:cNvGrpSpPr/>
          <p:nvPr/>
        </p:nvGrpSpPr>
        <p:grpSpPr>
          <a:xfrm rot="0">
            <a:off x="12916396" y="-2828925"/>
            <a:ext cx="5657850" cy="56578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7699084" y="9551671"/>
            <a:ext cx="27019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295137" y="1111967"/>
            <a:ext cx="909817" cy="727854"/>
          </a:xfrm>
          <a:custGeom>
            <a:avLst/>
            <a:gdLst/>
            <a:ahLst/>
            <a:cxnLst/>
            <a:rect r="r" b="b" t="t" l="l"/>
            <a:pathLst>
              <a:path h="727854" w="909817">
                <a:moveTo>
                  <a:pt x="0" y="0"/>
                </a:moveTo>
                <a:lnTo>
                  <a:pt x="909818" y="0"/>
                </a:lnTo>
                <a:lnTo>
                  <a:pt x="909818" y="727853"/>
                </a:lnTo>
                <a:lnTo>
                  <a:pt x="0" y="72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607120" y="1031208"/>
            <a:ext cx="6181939"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Aims of the Project</a:t>
            </a:r>
          </a:p>
        </p:txBody>
      </p:sp>
      <p:sp>
        <p:nvSpPr>
          <p:cNvPr name="TextBox 7" id="7"/>
          <p:cNvSpPr txBox="true"/>
          <p:nvPr/>
        </p:nvSpPr>
        <p:spPr>
          <a:xfrm rot="0">
            <a:off x="303960" y="3096033"/>
            <a:ext cx="9528473" cy="4618809"/>
          </a:xfrm>
          <a:prstGeom prst="rect">
            <a:avLst/>
          </a:prstGeom>
        </p:spPr>
        <p:txBody>
          <a:bodyPr anchor="t" rtlCol="false" tIns="0" lIns="0" bIns="0" rIns="0">
            <a:spAutoFit/>
          </a:bodyPr>
          <a:lstStyle/>
          <a:p>
            <a:pPr algn="l" marL="677578" indent="-338789" lvl="1">
              <a:lnSpc>
                <a:spcPts val="5272"/>
              </a:lnSpc>
              <a:buFont typeface="Arial"/>
              <a:buChar char="•"/>
            </a:pPr>
            <a:r>
              <a:rPr lang="en-US" sz="3138">
                <a:solidFill>
                  <a:srgbClr val="000000"/>
                </a:solidFill>
                <a:latin typeface="Open Sauce"/>
                <a:ea typeface="Open Sauce"/>
                <a:cs typeface="Open Sauce"/>
                <a:sym typeface="Open Sauce"/>
              </a:rPr>
              <a:t>Implement an accurate and quantitative method to develop an automated mocktail machine, that makes mocktails which are consistent in taste and quality with less time. Also providing maximum flexibility to the customer through smooth user experience throughout the mocktail making process.</a:t>
            </a:r>
          </a:p>
        </p:txBody>
      </p:sp>
      <p:sp>
        <p:nvSpPr>
          <p:cNvPr name="TextBox 8" id="8"/>
          <p:cNvSpPr txBox="true"/>
          <p:nvPr/>
        </p:nvSpPr>
        <p:spPr>
          <a:xfrm rot="0">
            <a:off x="17697179" y="9551671"/>
            <a:ext cx="274002"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5</a:t>
            </a:r>
          </a:p>
        </p:txBody>
      </p:sp>
      <p:grpSp>
        <p:nvGrpSpPr>
          <p:cNvPr name="Group 9" id="9"/>
          <p:cNvGrpSpPr/>
          <p:nvPr/>
        </p:nvGrpSpPr>
        <p:grpSpPr>
          <a:xfrm rot="0">
            <a:off x="9832433" y="-339559"/>
            <a:ext cx="8735127" cy="9258300"/>
            <a:chOff x="0" y="0"/>
            <a:chExt cx="6350000" cy="6730320"/>
          </a:xfrm>
        </p:grpSpPr>
        <p:sp>
          <p:nvSpPr>
            <p:cNvPr name="Freeform 10" id="10"/>
            <p:cNvSpPr/>
            <p:nvPr/>
          </p:nvSpPr>
          <p:spPr>
            <a:xfrm flipH="false" flipV="false" rot="0">
              <a:off x="0" y="0"/>
              <a:ext cx="6349873" cy="6757880"/>
            </a:xfrm>
            <a:custGeom>
              <a:avLst/>
              <a:gdLst/>
              <a:ahLst/>
              <a:cxnLst/>
              <a:rect r="r" b="b" t="t" l="l"/>
              <a:pathLst>
                <a:path h="6757880" w="6349873">
                  <a:moveTo>
                    <a:pt x="292100" y="0"/>
                  </a:moveTo>
                  <a:cubicBezTo>
                    <a:pt x="131445" y="0"/>
                    <a:pt x="0" y="178663"/>
                    <a:pt x="0" y="397028"/>
                  </a:cubicBezTo>
                  <a:lnTo>
                    <a:pt x="0" y="4529575"/>
                  </a:lnTo>
                  <a:cubicBezTo>
                    <a:pt x="0" y="4747940"/>
                    <a:pt x="128397" y="4964580"/>
                    <a:pt x="285369" y="5011015"/>
                  </a:cubicBezTo>
                  <a:lnTo>
                    <a:pt x="6064504" y="6721344"/>
                  </a:lnTo>
                  <a:cubicBezTo>
                    <a:pt x="6221476" y="6757880"/>
                    <a:pt x="6349873" y="6627093"/>
                    <a:pt x="6349873" y="6408728"/>
                  </a:cubicBezTo>
                  <a:lnTo>
                    <a:pt x="6349873" y="397028"/>
                  </a:lnTo>
                  <a:cubicBezTo>
                    <a:pt x="6349873" y="178663"/>
                    <a:pt x="6218428" y="0"/>
                    <a:pt x="6057773" y="0"/>
                  </a:cubicBezTo>
                  <a:lnTo>
                    <a:pt x="292100" y="0"/>
                  </a:lnTo>
                  <a:close/>
                </a:path>
              </a:pathLst>
            </a:custGeom>
            <a:blipFill>
              <a:blip r:embed="rId4"/>
              <a:stretch>
                <a:fillRect l="-29604" t="0" r="-29604"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295137" y="667256"/>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53031" y="222571"/>
            <a:ext cx="6181939"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Proposed Solution</a:t>
            </a:r>
          </a:p>
        </p:txBody>
      </p:sp>
      <p:sp>
        <p:nvSpPr>
          <p:cNvPr name="Freeform 4" id="4"/>
          <p:cNvSpPr/>
          <p:nvPr/>
        </p:nvSpPr>
        <p:spPr>
          <a:xfrm flipH="false" flipV="false" rot="0">
            <a:off x="4140156" y="1562537"/>
            <a:ext cx="10007688" cy="8724463"/>
          </a:xfrm>
          <a:custGeom>
            <a:avLst/>
            <a:gdLst/>
            <a:ahLst/>
            <a:cxnLst/>
            <a:rect r="r" b="b" t="t" l="l"/>
            <a:pathLst>
              <a:path h="8724463" w="10007688">
                <a:moveTo>
                  <a:pt x="0" y="0"/>
                </a:moveTo>
                <a:lnTo>
                  <a:pt x="10007688" y="0"/>
                </a:lnTo>
                <a:lnTo>
                  <a:pt x="10007688" y="8724463"/>
                </a:lnTo>
                <a:lnTo>
                  <a:pt x="0" y="8724463"/>
                </a:lnTo>
                <a:lnTo>
                  <a:pt x="0" y="0"/>
                </a:lnTo>
                <a:close/>
              </a:path>
            </a:pathLst>
          </a:custGeom>
          <a:blipFill>
            <a:blip r:embed="rId4"/>
            <a:stretch>
              <a:fillRect l="-3045" t="-4520" r="-4203" b="-2456"/>
            </a:stretch>
          </a:blipFill>
        </p:spPr>
      </p:sp>
      <p:sp>
        <p:nvSpPr>
          <p:cNvPr name="TextBox 5" id="5"/>
          <p:cNvSpPr txBox="true"/>
          <p:nvPr/>
        </p:nvSpPr>
        <p:spPr>
          <a:xfrm rot="0">
            <a:off x="17695909" y="9551671"/>
            <a:ext cx="27654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35D61"/>
        </a:solidFill>
      </p:bgPr>
    </p:bg>
    <p:spTree>
      <p:nvGrpSpPr>
        <p:cNvPr id="1" name=""/>
        <p:cNvGrpSpPr/>
        <p:nvPr/>
      </p:nvGrpSpPr>
      <p:grpSpPr>
        <a:xfrm>
          <a:off x="0" y="0"/>
          <a:ext cx="0" cy="0"/>
          <a:chOff x="0" y="0"/>
          <a:chExt cx="0" cy="0"/>
        </a:xfrm>
      </p:grpSpPr>
      <p:grpSp>
        <p:nvGrpSpPr>
          <p:cNvPr name="Group 2" id="2"/>
          <p:cNvGrpSpPr/>
          <p:nvPr/>
        </p:nvGrpSpPr>
        <p:grpSpPr>
          <a:xfrm rot="0">
            <a:off x="1874211" y="2711001"/>
            <a:ext cx="15066245" cy="3086100"/>
            <a:chOff x="0" y="0"/>
            <a:chExt cx="3968065" cy="812800"/>
          </a:xfrm>
        </p:grpSpPr>
        <p:sp>
          <p:nvSpPr>
            <p:cNvPr name="Freeform 3" id="3"/>
            <p:cNvSpPr/>
            <p:nvPr/>
          </p:nvSpPr>
          <p:spPr>
            <a:xfrm flipH="false" flipV="false" rot="0">
              <a:off x="0" y="0"/>
              <a:ext cx="3968065" cy="812800"/>
            </a:xfrm>
            <a:custGeom>
              <a:avLst/>
              <a:gdLst/>
              <a:ahLst/>
              <a:cxnLst/>
              <a:rect r="r" b="b" t="t" l="l"/>
              <a:pathLst>
                <a:path h="812800" w="3968065">
                  <a:moveTo>
                    <a:pt x="21068" y="0"/>
                  </a:moveTo>
                  <a:lnTo>
                    <a:pt x="3946997" y="0"/>
                  </a:lnTo>
                  <a:cubicBezTo>
                    <a:pt x="3958632" y="0"/>
                    <a:pt x="3968065" y="9433"/>
                    <a:pt x="3968065" y="21068"/>
                  </a:cubicBezTo>
                  <a:lnTo>
                    <a:pt x="3968065" y="791732"/>
                  </a:lnTo>
                  <a:cubicBezTo>
                    <a:pt x="3968065" y="803367"/>
                    <a:pt x="3958632" y="812800"/>
                    <a:pt x="3946997" y="812800"/>
                  </a:cubicBezTo>
                  <a:lnTo>
                    <a:pt x="21068" y="812800"/>
                  </a:lnTo>
                  <a:cubicBezTo>
                    <a:pt x="9433" y="812800"/>
                    <a:pt x="0" y="803367"/>
                    <a:pt x="0" y="791732"/>
                  </a:cubicBezTo>
                  <a:lnTo>
                    <a:pt x="0" y="21068"/>
                  </a:lnTo>
                  <a:cubicBezTo>
                    <a:pt x="0" y="9433"/>
                    <a:pt x="9433" y="0"/>
                    <a:pt x="21068" y="0"/>
                  </a:cubicBezTo>
                  <a:close/>
                </a:path>
              </a:pathLst>
            </a:custGeom>
            <a:solidFill>
              <a:srgbClr val="106861"/>
            </a:solidFill>
            <a:ln w="66675" cap="rnd">
              <a:solidFill>
                <a:srgbClr val="FFFFFF"/>
              </a:solidFill>
              <a:prstDash val="solid"/>
              <a:round/>
            </a:ln>
          </p:spPr>
        </p:sp>
        <p:sp>
          <p:nvSpPr>
            <p:cNvPr name="TextBox 4" id="4"/>
            <p:cNvSpPr txBox="true"/>
            <p:nvPr/>
          </p:nvSpPr>
          <p:spPr>
            <a:xfrm>
              <a:off x="0" y="-28575"/>
              <a:ext cx="3968065"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Freeform 5" id="5"/>
          <p:cNvSpPr/>
          <p:nvPr/>
        </p:nvSpPr>
        <p:spPr>
          <a:xfrm flipH="false" flipV="false" rot="0">
            <a:off x="0" y="176688"/>
            <a:ext cx="18288000" cy="10110312"/>
          </a:xfrm>
          <a:custGeom>
            <a:avLst/>
            <a:gdLst/>
            <a:ahLst/>
            <a:cxnLst/>
            <a:rect r="r" b="b" t="t" l="l"/>
            <a:pathLst>
              <a:path h="10110312" w="18288000">
                <a:moveTo>
                  <a:pt x="0" y="0"/>
                </a:moveTo>
                <a:lnTo>
                  <a:pt x="18288000" y="0"/>
                </a:lnTo>
                <a:lnTo>
                  <a:pt x="18288000" y="10110312"/>
                </a:lnTo>
                <a:lnTo>
                  <a:pt x="0" y="10110312"/>
                </a:lnTo>
                <a:lnTo>
                  <a:pt x="0" y="0"/>
                </a:lnTo>
                <a:close/>
              </a:path>
            </a:pathLst>
          </a:custGeom>
          <a:blipFill>
            <a:blip r:embed="rId2">
              <a:alphaModFix amt="16000"/>
            </a:blip>
            <a:stretch>
              <a:fillRect l="0" t="-9554" r="0" b="-3271"/>
            </a:stretch>
          </a:blipFill>
        </p:spPr>
      </p:sp>
      <p:sp>
        <p:nvSpPr>
          <p:cNvPr name="TextBox 6" id="6"/>
          <p:cNvSpPr txBox="true"/>
          <p:nvPr/>
        </p:nvSpPr>
        <p:spPr>
          <a:xfrm rot="0">
            <a:off x="2841910" y="3179133"/>
            <a:ext cx="13130847" cy="1560689"/>
          </a:xfrm>
          <a:prstGeom prst="rect">
            <a:avLst/>
          </a:prstGeom>
        </p:spPr>
        <p:txBody>
          <a:bodyPr anchor="t" rtlCol="false" tIns="0" lIns="0" bIns="0" rIns="0">
            <a:spAutoFit/>
          </a:bodyPr>
          <a:lstStyle/>
          <a:p>
            <a:pPr algn="ctr">
              <a:lnSpc>
                <a:spcPts val="12735"/>
              </a:lnSpc>
              <a:spcBef>
                <a:spcPct val="0"/>
              </a:spcBef>
            </a:pPr>
            <a:r>
              <a:rPr lang="en-US" sz="9228">
                <a:solidFill>
                  <a:srgbClr val="FFFFFF"/>
                </a:solidFill>
                <a:latin typeface="Open Sauce Bold"/>
                <a:ea typeface="Open Sauce Bold"/>
                <a:cs typeface="Open Sauce Bold"/>
                <a:sym typeface="Open Sauce Bold"/>
              </a:rPr>
              <a:t>Individual Contribution</a:t>
            </a:r>
          </a:p>
        </p:txBody>
      </p:sp>
      <p:grpSp>
        <p:nvGrpSpPr>
          <p:cNvPr name="Group 7" id="7"/>
          <p:cNvGrpSpPr/>
          <p:nvPr/>
        </p:nvGrpSpPr>
        <p:grpSpPr>
          <a:xfrm rot="0">
            <a:off x="-2364371" y="-2474096"/>
            <a:ext cx="5578401" cy="557840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1" id="11"/>
          <p:cNvSpPr txBox="true"/>
          <p:nvPr/>
        </p:nvSpPr>
        <p:spPr>
          <a:xfrm rot="0">
            <a:off x="17710514" y="9551671"/>
            <a:ext cx="247332"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144433" y="-313906"/>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396769" y="664773"/>
            <a:ext cx="909817" cy="727854"/>
          </a:xfrm>
          <a:custGeom>
            <a:avLst/>
            <a:gdLst/>
            <a:ahLst/>
            <a:cxnLst/>
            <a:rect r="r" b="b" t="t" l="l"/>
            <a:pathLst>
              <a:path h="727854" w="909817">
                <a:moveTo>
                  <a:pt x="0" y="0"/>
                </a:moveTo>
                <a:lnTo>
                  <a:pt x="909818" y="0"/>
                </a:lnTo>
                <a:lnTo>
                  <a:pt x="909818" y="727854"/>
                </a:lnTo>
                <a:lnTo>
                  <a:pt x="0" y="7278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97203" y="587277"/>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035D61"/>
                </a:solidFill>
                <a:latin typeface="Open Sauce Bold"/>
                <a:ea typeface="Open Sauce Bold"/>
                <a:cs typeface="Open Sauce Bold"/>
                <a:sym typeface="Open Sauce Bold"/>
              </a:rPr>
              <a:t>224090C-Jayasuriya M.D.I</a:t>
            </a:r>
          </a:p>
        </p:txBody>
      </p:sp>
      <p:sp>
        <p:nvSpPr>
          <p:cNvPr name="TextBox 7" id="7"/>
          <p:cNvSpPr txBox="true"/>
          <p:nvPr/>
        </p:nvSpPr>
        <p:spPr>
          <a:xfrm rot="0">
            <a:off x="1306587" y="1900715"/>
            <a:ext cx="7746797" cy="808613"/>
          </a:xfrm>
          <a:prstGeom prst="rect">
            <a:avLst/>
          </a:prstGeom>
        </p:spPr>
        <p:txBody>
          <a:bodyPr anchor="t" rtlCol="false" tIns="0" lIns="0" bIns="0" rIns="0">
            <a:spAutoFit/>
          </a:bodyPr>
          <a:lstStyle/>
          <a:p>
            <a:pPr algn="l" marL="0" indent="0" lvl="0">
              <a:lnSpc>
                <a:spcPts val="6644"/>
              </a:lnSpc>
              <a:spcBef>
                <a:spcPct val="0"/>
              </a:spcBef>
            </a:pPr>
            <a:r>
              <a:rPr lang="en-US" sz="4746" spc="-94">
                <a:solidFill>
                  <a:srgbClr val="503022"/>
                </a:solidFill>
                <a:latin typeface="Open Sauce Bold"/>
                <a:ea typeface="Open Sauce Bold"/>
                <a:cs typeface="Open Sauce Bold"/>
                <a:sym typeface="Open Sauce Bold"/>
              </a:rPr>
              <a:t>Responsibilities</a:t>
            </a:r>
          </a:p>
        </p:txBody>
      </p:sp>
      <p:sp>
        <p:nvSpPr>
          <p:cNvPr name="Freeform 8" id="8"/>
          <p:cNvSpPr/>
          <p:nvPr/>
        </p:nvSpPr>
        <p:spPr>
          <a:xfrm flipH="false" flipV="false" rot="0">
            <a:off x="11406201" y="3066179"/>
            <a:ext cx="5386203" cy="4034454"/>
          </a:xfrm>
          <a:custGeom>
            <a:avLst/>
            <a:gdLst/>
            <a:ahLst/>
            <a:cxnLst/>
            <a:rect r="r" b="b" t="t" l="l"/>
            <a:pathLst>
              <a:path h="4034454" w="5386203">
                <a:moveTo>
                  <a:pt x="0" y="0"/>
                </a:moveTo>
                <a:lnTo>
                  <a:pt x="5386204" y="0"/>
                </a:lnTo>
                <a:lnTo>
                  <a:pt x="5386204" y="4034454"/>
                </a:lnTo>
                <a:lnTo>
                  <a:pt x="0" y="4034454"/>
                </a:lnTo>
                <a:lnTo>
                  <a:pt x="0" y="0"/>
                </a:lnTo>
                <a:close/>
              </a:path>
            </a:pathLst>
          </a:custGeom>
          <a:blipFill>
            <a:blip r:embed="rId4"/>
            <a:stretch>
              <a:fillRect l="0" t="0" r="0" b="0"/>
            </a:stretch>
          </a:blipFill>
          <a:ln w="114300" cap="sq">
            <a:solidFill>
              <a:srgbClr val="000000"/>
            </a:solidFill>
            <a:prstDash val="solid"/>
            <a:miter/>
          </a:ln>
        </p:spPr>
      </p:sp>
      <p:sp>
        <p:nvSpPr>
          <p:cNvPr name="TextBox 9" id="9"/>
          <p:cNvSpPr txBox="true"/>
          <p:nvPr/>
        </p:nvSpPr>
        <p:spPr>
          <a:xfrm rot="0">
            <a:off x="1028700" y="3315640"/>
            <a:ext cx="8837847" cy="4311952"/>
          </a:xfrm>
          <a:prstGeom prst="rect">
            <a:avLst/>
          </a:prstGeom>
        </p:spPr>
        <p:txBody>
          <a:bodyPr anchor="t" rtlCol="false" tIns="0" lIns="0" bIns="0" rIns="0">
            <a:spAutoFit/>
          </a:bodyPr>
          <a:lstStyle/>
          <a:p>
            <a:pPr algn="l" marL="753084" indent="-376542" lvl="1">
              <a:lnSpc>
                <a:spcPts val="4883"/>
              </a:lnSpc>
              <a:buFont typeface="Arial"/>
              <a:buChar char="•"/>
            </a:pPr>
            <a:r>
              <a:rPr lang="en-US" sz="3488">
                <a:solidFill>
                  <a:srgbClr val="000000"/>
                </a:solidFill>
                <a:latin typeface="Open Sauce"/>
                <a:ea typeface="Open Sauce"/>
                <a:cs typeface="Open Sauce"/>
                <a:sym typeface="Open Sauce"/>
              </a:rPr>
              <a:t>Setting up the  four ultrasonic sensors (HC-SR04) inside the bottles lid and implement the code to check the liquids level are not below than the desired level.</a:t>
            </a:r>
          </a:p>
          <a:p>
            <a:pPr algn="l">
              <a:lnSpc>
                <a:spcPts val="4883"/>
              </a:lnSpc>
            </a:pPr>
          </a:p>
          <a:p>
            <a:pPr algn="l" marL="753084" indent="-376542" lvl="1">
              <a:lnSpc>
                <a:spcPts val="4883"/>
              </a:lnSpc>
              <a:buFont typeface="Arial"/>
              <a:buChar char="•"/>
            </a:pPr>
            <a:r>
              <a:rPr lang="en-US" sz="3488">
                <a:solidFill>
                  <a:srgbClr val="000000"/>
                </a:solidFill>
                <a:latin typeface="Open Sauce"/>
                <a:ea typeface="Open Sauce"/>
                <a:cs typeface="Open Sauce"/>
                <a:sym typeface="Open Sauce"/>
              </a:rPr>
              <a:t>Buzzer Implementation</a:t>
            </a:r>
          </a:p>
        </p:txBody>
      </p:sp>
      <p:sp>
        <p:nvSpPr>
          <p:cNvPr name="TextBox 10" id="10"/>
          <p:cNvSpPr txBox="true"/>
          <p:nvPr/>
        </p:nvSpPr>
        <p:spPr>
          <a:xfrm rot="0">
            <a:off x="17694639" y="9551671"/>
            <a:ext cx="279083" cy="539250"/>
          </a:xfrm>
          <a:prstGeom prst="rect">
            <a:avLst/>
          </a:prstGeom>
        </p:spPr>
        <p:txBody>
          <a:bodyPr anchor="t" rtlCol="false" tIns="0" lIns="0" bIns="0" rIns="0">
            <a:spAutoFit/>
          </a:bodyPr>
          <a:lstStyle/>
          <a:p>
            <a:pPr algn="ctr">
              <a:lnSpc>
                <a:spcPts val="4276"/>
              </a:lnSpc>
              <a:spcBef>
                <a:spcPct val="0"/>
              </a:spcBef>
            </a:pPr>
            <a:r>
              <a:rPr lang="en-US" sz="3289">
                <a:solidFill>
                  <a:srgbClr val="000000"/>
                </a:solidFill>
                <a:latin typeface="Open Sauce Bold"/>
                <a:ea typeface="Open Sauce Bold"/>
                <a:cs typeface="Open Sauce Bold"/>
                <a:sym typeface="Open Sauce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DAGJ-q3ph6Q</dc:identifier>
  <dcterms:modified xsi:type="dcterms:W3CDTF">2011-08-01T06:04:30Z</dcterms:modified>
  <cp:revision>1</cp:revision>
  <dc:title>MIxmatic pro</dc:title>
</cp:coreProperties>
</file>